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77" r:id="rId7"/>
    <p:sldId id="276" r:id="rId8"/>
    <p:sldId id="278" r:id="rId9"/>
    <p:sldId id="275" r:id="rId10"/>
    <p:sldId id="261" r:id="rId11"/>
    <p:sldId id="297" r:id="rId12"/>
    <p:sldId id="298" r:id="rId13"/>
    <p:sldId id="299" r:id="rId14"/>
    <p:sldId id="301" r:id="rId15"/>
    <p:sldId id="302" r:id="rId16"/>
    <p:sldId id="303" r:id="rId17"/>
    <p:sldId id="300" r:id="rId18"/>
    <p:sldId id="279" r:id="rId19"/>
    <p:sldId id="260" r:id="rId20"/>
    <p:sldId id="304" r:id="rId21"/>
    <p:sldId id="305" r:id="rId22"/>
    <p:sldId id="306" r:id="rId23"/>
    <p:sldId id="307" r:id="rId24"/>
    <p:sldId id="308" r:id="rId25"/>
    <p:sldId id="311" r:id="rId26"/>
    <p:sldId id="312" r:id="rId27"/>
    <p:sldId id="313" r:id="rId28"/>
    <p:sldId id="314" r:id="rId29"/>
    <p:sldId id="315" r:id="rId30"/>
    <p:sldId id="318" r:id="rId31"/>
    <p:sldId id="309" r:id="rId32"/>
    <p:sldId id="264" r:id="rId33"/>
    <p:sldId id="316" r:id="rId34"/>
    <p:sldId id="317" r:id="rId35"/>
    <p:sldId id="310" r:id="rId36"/>
    <p:sldId id="273" r:id="rId37"/>
    <p:sldId id="274" r:id="rId38"/>
  </p:sldIdLst>
  <p:sldSz cx="18288000" cy="10287000"/>
  <p:notesSz cx="6858000" cy="9144000"/>
  <p:embeddedFontLst>
    <p:embeddedFont>
      <p:font typeface="黄煜臣江西拙楷体" panose="02010600040101010101" charset="-122"/>
      <p:regular r:id="rId42"/>
    </p:embeddedFont>
    <p:embeddedFont>
      <p:font typeface="华文新魏" panose="02010800040101010101" charset="-122"/>
      <p:regular r:id="rId43"/>
    </p:embeddedFont>
    <p:embeddedFont>
      <p:font typeface="华文中宋" panose="02010600040101010101" charset="-122"/>
      <p:regular r:id="rId44"/>
    </p:embeddedFont>
    <p:embeddedFont>
      <p:font typeface="新宋体" panose="02010609030101010101" charset="-122"/>
      <p:regular r:id="rId45"/>
    </p:embeddedFont>
    <p:embeddedFont>
      <p:font typeface="方正粗黑宋简体" panose="02000000000000000000" charset="-122"/>
      <p:regular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</p:embeddedFontLst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3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gs" Target="tags/tag22.xml"/><Relationship Id="rId50" Type="http://schemas.openxmlformats.org/officeDocument/2006/relationships/font" Target="fonts/font9.fntdata"/><Relationship Id="rId5" Type="http://schemas.openxmlformats.org/officeDocument/2006/relationships/slide" Target="slides/slide3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1.xml"/><Relationship Id="rId22" Type="http://schemas.openxmlformats.org/officeDocument/2006/relationships/image" Target="../media/image22.svg"/><Relationship Id="rId21" Type="http://schemas.openxmlformats.org/officeDocument/2006/relationships/image" Target="../media/image21.png"/><Relationship Id="rId20" Type="http://schemas.openxmlformats.org/officeDocument/2006/relationships/image" Target="../media/image20.svg"/><Relationship Id="rId2" Type="http://schemas.openxmlformats.org/officeDocument/2006/relationships/image" Target="../media/image2.svg"/><Relationship Id="rId19" Type="http://schemas.openxmlformats.org/officeDocument/2006/relationships/image" Target="../media/image19.png"/><Relationship Id="rId18" Type="http://schemas.openxmlformats.org/officeDocument/2006/relationships/image" Target="../media/image18.svg"/><Relationship Id="rId17" Type="http://schemas.openxmlformats.org/officeDocument/2006/relationships/image" Target="../media/image17.png"/><Relationship Id="rId16" Type="http://schemas.openxmlformats.org/officeDocument/2006/relationships/image" Target="../media/image16.svg"/><Relationship Id="rId15" Type="http://schemas.openxmlformats.org/officeDocument/2006/relationships/image" Target="../media/image15.png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1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2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3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4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5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5.png"/><Relationship Id="rId7" Type="http://schemas.openxmlformats.org/officeDocument/2006/relationships/image" Target="../media/image13.png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6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6.svg"/><Relationship Id="rId39" Type="http://schemas.openxmlformats.org/officeDocument/2006/relationships/slideLayout" Target="../slideLayouts/slideLayout7.xml"/><Relationship Id="rId38" Type="http://schemas.openxmlformats.org/officeDocument/2006/relationships/tags" Target="../tags/tag13.xml"/><Relationship Id="rId37" Type="http://schemas.openxmlformats.org/officeDocument/2006/relationships/tags" Target="../tags/tag12.xml"/><Relationship Id="rId36" Type="http://schemas.openxmlformats.org/officeDocument/2006/relationships/tags" Target="../tags/tag11.xml"/><Relationship Id="rId35" Type="http://schemas.openxmlformats.org/officeDocument/2006/relationships/tags" Target="../tags/tag10.xml"/><Relationship Id="rId34" Type="http://schemas.openxmlformats.org/officeDocument/2006/relationships/tags" Target="../tags/tag9.xml"/><Relationship Id="rId33" Type="http://schemas.openxmlformats.org/officeDocument/2006/relationships/tags" Target="../tags/tag8.xml"/><Relationship Id="rId32" Type="http://schemas.openxmlformats.org/officeDocument/2006/relationships/tags" Target="../tags/tag7.xml"/><Relationship Id="rId31" Type="http://schemas.openxmlformats.org/officeDocument/2006/relationships/tags" Target="../tags/tag6.xml"/><Relationship Id="rId30" Type="http://schemas.openxmlformats.org/officeDocument/2006/relationships/tags" Target="../tags/tag5.xml"/><Relationship Id="rId3" Type="http://schemas.openxmlformats.org/officeDocument/2006/relationships/image" Target="../media/image25.png"/><Relationship Id="rId29" Type="http://schemas.openxmlformats.org/officeDocument/2006/relationships/tags" Target="../tags/tag4.xml"/><Relationship Id="rId28" Type="http://schemas.openxmlformats.org/officeDocument/2006/relationships/tags" Target="../tags/tag3.xml"/><Relationship Id="rId27" Type="http://schemas.openxmlformats.org/officeDocument/2006/relationships/tags" Target="../tags/tag2.xml"/><Relationship Id="rId26" Type="http://schemas.openxmlformats.org/officeDocument/2006/relationships/image" Target="../media/image32.svg"/><Relationship Id="rId25" Type="http://schemas.openxmlformats.org/officeDocument/2006/relationships/image" Target="../media/image31.png"/><Relationship Id="rId24" Type="http://schemas.openxmlformats.org/officeDocument/2006/relationships/image" Target="../media/image30.svg"/><Relationship Id="rId23" Type="http://schemas.openxmlformats.org/officeDocument/2006/relationships/image" Target="../media/image29.png"/><Relationship Id="rId22" Type="http://schemas.openxmlformats.org/officeDocument/2006/relationships/image" Target="../media/image22.svg"/><Relationship Id="rId21" Type="http://schemas.openxmlformats.org/officeDocument/2006/relationships/image" Target="../media/image21.png"/><Relationship Id="rId20" Type="http://schemas.openxmlformats.org/officeDocument/2006/relationships/image" Target="../media/image12.svg"/><Relationship Id="rId2" Type="http://schemas.openxmlformats.org/officeDocument/2006/relationships/image" Target="../media/image24.svg"/><Relationship Id="rId19" Type="http://schemas.openxmlformats.org/officeDocument/2006/relationships/image" Target="../media/image11.png"/><Relationship Id="rId18" Type="http://schemas.openxmlformats.org/officeDocument/2006/relationships/image" Target="../media/image18.svg"/><Relationship Id="rId17" Type="http://schemas.openxmlformats.org/officeDocument/2006/relationships/image" Target="../media/image17.png"/><Relationship Id="rId16" Type="http://schemas.openxmlformats.org/officeDocument/2006/relationships/image" Target="../media/image28.svg"/><Relationship Id="rId15" Type="http://schemas.openxmlformats.org/officeDocument/2006/relationships/image" Target="../media/image27.png"/><Relationship Id="rId14" Type="http://schemas.openxmlformats.org/officeDocument/2006/relationships/image" Target="../media/image8.svg"/><Relationship Id="rId13" Type="http://schemas.openxmlformats.org/officeDocument/2006/relationships/image" Target="../media/image7.png"/><Relationship Id="rId12" Type="http://schemas.openxmlformats.org/officeDocument/2006/relationships/image" Target="../media/image4.svg"/><Relationship Id="rId11" Type="http://schemas.openxmlformats.org/officeDocument/2006/relationships/image" Target="../media/image3.png"/><Relationship Id="rId10" Type="http://schemas.openxmlformats.org/officeDocument/2006/relationships/image" Target="../media/image14.svg"/><Relationship Id="rId1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9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0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1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2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3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4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5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1.png"/><Relationship Id="rId13" Type="http://schemas.openxmlformats.org/officeDocument/2006/relationships/image" Target="../media/image60.png"/><Relationship Id="rId12" Type="http://schemas.openxmlformats.org/officeDocument/2006/relationships/image" Target="../media/image59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2.svg"/><Relationship Id="rId21" Type="http://schemas.openxmlformats.org/officeDocument/2006/relationships/image" Target="../media/image21.png"/><Relationship Id="rId20" Type="http://schemas.openxmlformats.org/officeDocument/2006/relationships/image" Target="../media/image20.svg"/><Relationship Id="rId2" Type="http://schemas.openxmlformats.org/officeDocument/2006/relationships/image" Target="../media/image2.svg"/><Relationship Id="rId19" Type="http://schemas.openxmlformats.org/officeDocument/2006/relationships/image" Target="../media/image19.png"/><Relationship Id="rId18" Type="http://schemas.openxmlformats.org/officeDocument/2006/relationships/image" Target="../media/image18.svg"/><Relationship Id="rId17" Type="http://schemas.openxmlformats.org/officeDocument/2006/relationships/image" Target="../media/image17.png"/><Relationship Id="rId16" Type="http://schemas.openxmlformats.org/officeDocument/2006/relationships/image" Target="../media/image16.svg"/><Relationship Id="rId15" Type="http://schemas.openxmlformats.org/officeDocument/2006/relationships/image" Target="../media/image15.png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5.png"/><Relationship Id="rId7" Type="http://schemas.openxmlformats.org/officeDocument/2006/relationships/image" Target="../media/image13.png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5.png"/><Relationship Id="rId12" Type="http://schemas.openxmlformats.org/officeDocument/2006/relationships/image" Target="../media/image62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5.png"/><Relationship Id="rId7" Type="http://schemas.openxmlformats.org/officeDocument/2006/relationships/image" Target="../media/image13.png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5.png"/><Relationship Id="rId7" Type="http://schemas.openxmlformats.org/officeDocument/2006/relationships/image" Target="../media/image13.png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4" Type="http://schemas.openxmlformats.org/officeDocument/2006/relationships/slideLayout" Target="../slideLayouts/slideLayout7.xml"/><Relationship Id="rId23" Type="http://schemas.openxmlformats.org/officeDocument/2006/relationships/slide" Target="slide6.xml"/><Relationship Id="rId22" Type="http://schemas.openxmlformats.org/officeDocument/2006/relationships/image" Target="../media/image14.svg"/><Relationship Id="rId21" Type="http://schemas.openxmlformats.org/officeDocument/2006/relationships/image" Target="../media/image13.png"/><Relationship Id="rId20" Type="http://schemas.openxmlformats.org/officeDocument/2006/relationships/image" Target="../media/image28.svg"/><Relationship Id="rId2" Type="http://schemas.openxmlformats.org/officeDocument/2006/relationships/image" Target="../media/image18.svg"/><Relationship Id="rId19" Type="http://schemas.openxmlformats.org/officeDocument/2006/relationships/image" Target="../media/image27.png"/><Relationship Id="rId18" Type="http://schemas.openxmlformats.org/officeDocument/2006/relationships/image" Target="../media/image8.svg"/><Relationship Id="rId17" Type="http://schemas.openxmlformats.org/officeDocument/2006/relationships/image" Target="../media/image7.png"/><Relationship Id="rId16" Type="http://schemas.openxmlformats.org/officeDocument/2006/relationships/image" Target="../media/image6.svg"/><Relationship Id="rId15" Type="http://schemas.openxmlformats.org/officeDocument/2006/relationships/image" Target="../media/image5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0.sv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4" Type="http://schemas.openxmlformats.org/officeDocument/2006/relationships/slideLayout" Target="../slideLayouts/slideLayout7.xml"/><Relationship Id="rId23" Type="http://schemas.openxmlformats.org/officeDocument/2006/relationships/slide" Target="slide4.xml"/><Relationship Id="rId22" Type="http://schemas.openxmlformats.org/officeDocument/2006/relationships/image" Target="../media/image14.svg"/><Relationship Id="rId21" Type="http://schemas.openxmlformats.org/officeDocument/2006/relationships/image" Target="../media/image13.png"/><Relationship Id="rId20" Type="http://schemas.openxmlformats.org/officeDocument/2006/relationships/image" Target="../media/image28.svg"/><Relationship Id="rId2" Type="http://schemas.openxmlformats.org/officeDocument/2006/relationships/image" Target="../media/image18.svg"/><Relationship Id="rId19" Type="http://schemas.openxmlformats.org/officeDocument/2006/relationships/image" Target="../media/image27.png"/><Relationship Id="rId18" Type="http://schemas.openxmlformats.org/officeDocument/2006/relationships/image" Target="../media/image8.svg"/><Relationship Id="rId17" Type="http://schemas.openxmlformats.org/officeDocument/2006/relationships/image" Target="../media/image7.png"/><Relationship Id="rId16" Type="http://schemas.openxmlformats.org/officeDocument/2006/relationships/image" Target="../media/image6.svg"/><Relationship Id="rId15" Type="http://schemas.openxmlformats.org/officeDocument/2006/relationships/image" Target="../media/image5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0.sv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39.png"/><Relationship Id="rId22" Type="http://schemas.openxmlformats.org/officeDocument/2006/relationships/image" Target="../media/image14.svg"/><Relationship Id="rId21" Type="http://schemas.openxmlformats.org/officeDocument/2006/relationships/image" Target="../media/image13.png"/><Relationship Id="rId20" Type="http://schemas.openxmlformats.org/officeDocument/2006/relationships/image" Target="../media/image28.svg"/><Relationship Id="rId2" Type="http://schemas.openxmlformats.org/officeDocument/2006/relationships/image" Target="../media/image18.svg"/><Relationship Id="rId19" Type="http://schemas.openxmlformats.org/officeDocument/2006/relationships/image" Target="../media/image27.png"/><Relationship Id="rId18" Type="http://schemas.openxmlformats.org/officeDocument/2006/relationships/image" Target="../media/image8.svg"/><Relationship Id="rId17" Type="http://schemas.openxmlformats.org/officeDocument/2006/relationships/image" Target="../media/image7.png"/><Relationship Id="rId16" Type="http://schemas.openxmlformats.org/officeDocument/2006/relationships/image" Target="../media/image6.svg"/><Relationship Id="rId15" Type="http://schemas.openxmlformats.org/officeDocument/2006/relationships/image" Target="../media/image5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0.sv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40.emf"/><Relationship Id="rId22" Type="http://schemas.openxmlformats.org/officeDocument/2006/relationships/image" Target="../media/image14.svg"/><Relationship Id="rId21" Type="http://schemas.openxmlformats.org/officeDocument/2006/relationships/image" Target="../media/image13.png"/><Relationship Id="rId20" Type="http://schemas.openxmlformats.org/officeDocument/2006/relationships/image" Target="../media/image28.svg"/><Relationship Id="rId2" Type="http://schemas.openxmlformats.org/officeDocument/2006/relationships/image" Target="../media/image18.svg"/><Relationship Id="rId19" Type="http://schemas.openxmlformats.org/officeDocument/2006/relationships/image" Target="../media/image27.png"/><Relationship Id="rId18" Type="http://schemas.openxmlformats.org/officeDocument/2006/relationships/image" Target="../media/image8.svg"/><Relationship Id="rId17" Type="http://schemas.openxmlformats.org/officeDocument/2006/relationships/image" Target="../media/image7.png"/><Relationship Id="rId16" Type="http://schemas.openxmlformats.org/officeDocument/2006/relationships/image" Target="../media/image6.svg"/><Relationship Id="rId15" Type="http://schemas.openxmlformats.org/officeDocument/2006/relationships/image" Target="../media/image5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0.sv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14.xml"/><Relationship Id="rId22" Type="http://schemas.openxmlformats.org/officeDocument/2006/relationships/image" Target="../media/image14.svg"/><Relationship Id="rId21" Type="http://schemas.openxmlformats.org/officeDocument/2006/relationships/image" Target="../media/image13.png"/><Relationship Id="rId20" Type="http://schemas.openxmlformats.org/officeDocument/2006/relationships/image" Target="../media/image28.svg"/><Relationship Id="rId2" Type="http://schemas.openxmlformats.org/officeDocument/2006/relationships/image" Target="../media/image18.svg"/><Relationship Id="rId19" Type="http://schemas.openxmlformats.org/officeDocument/2006/relationships/image" Target="../media/image27.png"/><Relationship Id="rId18" Type="http://schemas.openxmlformats.org/officeDocument/2006/relationships/image" Target="../media/image8.svg"/><Relationship Id="rId17" Type="http://schemas.openxmlformats.org/officeDocument/2006/relationships/image" Target="../media/image7.png"/><Relationship Id="rId16" Type="http://schemas.openxmlformats.org/officeDocument/2006/relationships/image" Target="../media/image6.svg"/><Relationship Id="rId15" Type="http://schemas.openxmlformats.org/officeDocument/2006/relationships/image" Target="../media/image5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0.sv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37.png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38781">
            <a:off x="-2746884" y="-2459810"/>
            <a:ext cx="6521379" cy="4529641"/>
          </a:xfrm>
          <a:custGeom>
            <a:avLst/>
            <a:gdLst/>
            <a:ahLst/>
            <a:cxnLst/>
            <a:rect l="l" t="t" r="r" b="b"/>
            <a:pathLst>
              <a:path w="6521379" h="4529641">
                <a:moveTo>
                  <a:pt x="0" y="0"/>
                </a:moveTo>
                <a:lnTo>
                  <a:pt x="6521379" y="0"/>
                </a:lnTo>
                <a:lnTo>
                  <a:pt x="6521379" y="4529641"/>
                </a:lnTo>
                <a:lnTo>
                  <a:pt x="0" y="452964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78899">
            <a:off x="-2195692" y="-1743860"/>
            <a:ext cx="5935399" cy="2870575"/>
          </a:xfrm>
          <a:custGeom>
            <a:avLst/>
            <a:gdLst/>
            <a:ahLst/>
            <a:cxnLst/>
            <a:rect l="l" t="t" r="r" b="b"/>
            <a:pathLst>
              <a:path w="5935399" h="2870575">
                <a:moveTo>
                  <a:pt x="0" y="0"/>
                </a:moveTo>
                <a:lnTo>
                  <a:pt x="5935400" y="0"/>
                </a:lnTo>
                <a:lnTo>
                  <a:pt x="5935400" y="2870575"/>
                </a:lnTo>
                <a:lnTo>
                  <a:pt x="0" y="2870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78899">
            <a:off x="-1969622" y="-1396066"/>
            <a:ext cx="4966856" cy="2402152"/>
          </a:xfrm>
          <a:custGeom>
            <a:avLst/>
            <a:gdLst/>
            <a:ahLst/>
            <a:cxnLst/>
            <a:rect l="l" t="t" r="r" b="b"/>
            <a:pathLst>
              <a:path w="4966856" h="2402152">
                <a:moveTo>
                  <a:pt x="0" y="0"/>
                </a:moveTo>
                <a:lnTo>
                  <a:pt x="4966856" y="0"/>
                </a:lnTo>
                <a:lnTo>
                  <a:pt x="4966856" y="2402153"/>
                </a:lnTo>
                <a:lnTo>
                  <a:pt x="0" y="2402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78899">
            <a:off x="-1592578" y="-1213713"/>
            <a:ext cx="4212767" cy="2037447"/>
          </a:xfrm>
          <a:custGeom>
            <a:avLst/>
            <a:gdLst/>
            <a:ahLst/>
            <a:cxnLst/>
            <a:rect l="l" t="t" r="r" b="b"/>
            <a:pathLst>
              <a:path w="4212767" h="2037447">
                <a:moveTo>
                  <a:pt x="0" y="0"/>
                </a:moveTo>
                <a:lnTo>
                  <a:pt x="4212767" y="0"/>
                </a:lnTo>
                <a:lnTo>
                  <a:pt x="4212767" y="2037447"/>
                </a:lnTo>
                <a:lnTo>
                  <a:pt x="0" y="2037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78899">
            <a:off x="-1193210" y="-1020564"/>
            <a:ext cx="3414032" cy="1651150"/>
          </a:xfrm>
          <a:custGeom>
            <a:avLst/>
            <a:gdLst/>
            <a:ahLst/>
            <a:cxnLst/>
            <a:rect l="l" t="t" r="r" b="b"/>
            <a:pathLst>
              <a:path w="3414032" h="1651150">
                <a:moveTo>
                  <a:pt x="0" y="0"/>
                </a:moveTo>
                <a:lnTo>
                  <a:pt x="3414032" y="0"/>
                </a:lnTo>
                <a:lnTo>
                  <a:pt x="3414032" y="1651149"/>
                </a:lnTo>
                <a:lnTo>
                  <a:pt x="0" y="1651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978899">
            <a:off x="-272841" y="-225534"/>
            <a:ext cx="1573294" cy="760902"/>
          </a:xfrm>
          <a:custGeom>
            <a:avLst/>
            <a:gdLst/>
            <a:ahLst/>
            <a:cxnLst/>
            <a:rect l="l" t="t" r="r" b="b"/>
            <a:pathLst>
              <a:path w="1573294" h="760902">
                <a:moveTo>
                  <a:pt x="0" y="0"/>
                </a:moveTo>
                <a:lnTo>
                  <a:pt x="1573294" y="0"/>
                </a:lnTo>
                <a:lnTo>
                  <a:pt x="1573294" y="760902"/>
                </a:lnTo>
                <a:lnTo>
                  <a:pt x="0" y="76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218543">
            <a:off x="3368578" y="-58538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4292825" y="831362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6" y="0"/>
                </a:lnTo>
                <a:lnTo>
                  <a:pt x="3359806" y="4307445"/>
                </a:lnTo>
                <a:lnTo>
                  <a:pt x="0" y="430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34382" y="8673644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8" y="0"/>
                </a:lnTo>
                <a:lnTo>
                  <a:pt x="4208538" y="2647871"/>
                </a:lnTo>
                <a:lnTo>
                  <a:pt x="0" y="2647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935903">
            <a:off x="2654135" y="8677557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4139" y="9128638"/>
            <a:ext cx="753271" cy="753271"/>
          </a:xfrm>
          <a:custGeom>
            <a:avLst/>
            <a:gdLst/>
            <a:ahLst/>
            <a:cxnLst/>
            <a:rect l="l" t="t" r="r" b="b"/>
            <a:pathLst>
              <a:path w="753271" h="753271">
                <a:moveTo>
                  <a:pt x="0" y="0"/>
                </a:moveTo>
                <a:lnTo>
                  <a:pt x="753272" y="0"/>
                </a:lnTo>
                <a:lnTo>
                  <a:pt x="753272" y="753271"/>
                </a:lnTo>
                <a:lnTo>
                  <a:pt x="0" y="7532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1266" y="824705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0927" y="956961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7072" y="867364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74262" y="934912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28551" y="-376436"/>
            <a:ext cx="3090631" cy="2939962"/>
          </a:xfrm>
          <a:custGeom>
            <a:avLst/>
            <a:gdLst/>
            <a:ahLst/>
            <a:cxnLst/>
            <a:rect l="l" t="t" r="r" b="b"/>
            <a:pathLst>
              <a:path w="3090631" h="2939962">
                <a:moveTo>
                  <a:pt x="0" y="0"/>
                </a:moveTo>
                <a:lnTo>
                  <a:pt x="3090631" y="0"/>
                </a:lnTo>
                <a:lnTo>
                  <a:pt x="3090631" y="2939962"/>
                </a:lnTo>
                <a:lnTo>
                  <a:pt x="0" y="29399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3487389" y="9349129"/>
            <a:ext cx="3163747" cy="4007870"/>
            <a:chOff x="0" y="0"/>
            <a:chExt cx="4218330" cy="5343827"/>
          </a:xfrm>
        </p:grpSpPr>
        <p:sp>
          <p:nvSpPr>
            <p:cNvPr id="19" name="Freeform 19"/>
            <p:cNvSpPr/>
            <p:nvPr/>
          </p:nvSpPr>
          <p:spPr>
            <a:xfrm rot="6978899">
              <a:off x="-296297" y="1508544"/>
              <a:ext cx="4810924" cy="2326738"/>
            </a:xfrm>
            <a:custGeom>
              <a:avLst/>
              <a:gdLst/>
              <a:ahLst/>
              <a:cxnLst/>
              <a:rect l="l" t="t" r="r" b="b"/>
              <a:pathLst>
                <a:path w="4810924" h="2326738">
                  <a:moveTo>
                    <a:pt x="0" y="0"/>
                  </a:moveTo>
                  <a:lnTo>
                    <a:pt x="4810924" y="0"/>
                  </a:lnTo>
                  <a:lnTo>
                    <a:pt x="4810924" y="2326738"/>
                  </a:lnTo>
                  <a:lnTo>
                    <a:pt x="0" y="232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6978899">
              <a:off x="68910" y="1685172"/>
              <a:ext cx="4080509" cy="1973483"/>
            </a:xfrm>
            <a:custGeom>
              <a:avLst/>
              <a:gdLst/>
              <a:ahLst/>
              <a:cxnLst/>
              <a:rect l="l" t="t" r="r" b="b"/>
              <a:pathLst>
                <a:path w="4080509" h="1973483">
                  <a:moveTo>
                    <a:pt x="0" y="0"/>
                  </a:moveTo>
                  <a:lnTo>
                    <a:pt x="4080509" y="0"/>
                  </a:lnTo>
                  <a:lnTo>
                    <a:pt x="4080509" y="1973483"/>
                  </a:lnTo>
                  <a:lnTo>
                    <a:pt x="0" y="197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6978899">
              <a:off x="455740" y="1872257"/>
              <a:ext cx="3306850" cy="1599313"/>
            </a:xfrm>
            <a:custGeom>
              <a:avLst/>
              <a:gdLst/>
              <a:ahLst/>
              <a:cxnLst/>
              <a:rect l="l" t="t" r="r" b="b"/>
              <a:pathLst>
                <a:path w="3306850" h="1599313">
                  <a:moveTo>
                    <a:pt x="0" y="0"/>
                  </a:moveTo>
                  <a:lnTo>
                    <a:pt x="3306850" y="0"/>
                  </a:lnTo>
                  <a:lnTo>
                    <a:pt x="3306850" y="1599313"/>
                  </a:lnTo>
                  <a:lnTo>
                    <a:pt x="0" y="159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978899">
              <a:off x="1347214" y="2642328"/>
              <a:ext cx="1523901" cy="737014"/>
            </a:xfrm>
            <a:custGeom>
              <a:avLst/>
              <a:gdLst/>
              <a:ahLst/>
              <a:cxnLst/>
              <a:rect l="l" t="t" r="r" b="b"/>
              <a:pathLst>
                <a:path w="1523901" h="737014">
                  <a:moveTo>
                    <a:pt x="0" y="0"/>
                  </a:moveTo>
                  <a:lnTo>
                    <a:pt x="1523901" y="0"/>
                  </a:lnTo>
                  <a:lnTo>
                    <a:pt x="1523901" y="737014"/>
                  </a:lnTo>
                  <a:lnTo>
                    <a:pt x="0" y="737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840316" y="1259962"/>
            <a:ext cx="14607368" cy="7767077"/>
            <a:chOff x="0" y="0"/>
            <a:chExt cx="3847208" cy="20456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47208" cy="2045650"/>
            </a:xfrm>
            <a:custGeom>
              <a:avLst/>
              <a:gdLst/>
              <a:ahLst/>
              <a:cxnLst/>
              <a:rect l="l" t="t" r="r" b="b"/>
              <a:pathLst>
                <a:path w="3847208" h="2045650">
                  <a:moveTo>
                    <a:pt x="27030" y="0"/>
                  </a:moveTo>
                  <a:lnTo>
                    <a:pt x="3820178" y="0"/>
                  </a:lnTo>
                  <a:cubicBezTo>
                    <a:pt x="3835107" y="0"/>
                    <a:pt x="3847208" y="12102"/>
                    <a:pt x="3847208" y="27030"/>
                  </a:cubicBezTo>
                  <a:lnTo>
                    <a:pt x="3847208" y="2018620"/>
                  </a:lnTo>
                  <a:cubicBezTo>
                    <a:pt x="3847208" y="2025789"/>
                    <a:pt x="3844360" y="2032664"/>
                    <a:pt x="3839291" y="2037733"/>
                  </a:cubicBezTo>
                  <a:cubicBezTo>
                    <a:pt x="3834222" y="2042802"/>
                    <a:pt x="3827347" y="2045650"/>
                    <a:pt x="3820178" y="2045650"/>
                  </a:cubicBezTo>
                  <a:lnTo>
                    <a:pt x="27030" y="2045650"/>
                  </a:lnTo>
                  <a:cubicBezTo>
                    <a:pt x="19861" y="2045650"/>
                    <a:pt x="12986" y="2042802"/>
                    <a:pt x="7917" y="2037733"/>
                  </a:cubicBezTo>
                  <a:cubicBezTo>
                    <a:pt x="2848" y="2032664"/>
                    <a:pt x="0" y="2025789"/>
                    <a:pt x="0" y="2018620"/>
                  </a:cubicBezTo>
                  <a:lnTo>
                    <a:pt x="0" y="27030"/>
                  </a:lnTo>
                  <a:cubicBezTo>
                    <a:pt x="0" y="19861"/>
                    <a:pt x="2848" y="12986"/>
                    <a:pt x="7917" y="7917"/>
                  </a:cubicBezTo>
                  <a:cubicBezTo>
                    <a:pt x="12986" y="2848"/>
                    <a:pt x="19861" y="0"/>
                    <a:pt x="270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2C4D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847208" cy="208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Freeform 26"/>
          <p:cNvSpPr/>
          <p:nvPr/>
        </p:nvSpPr>
        <p:spPr>
          <a:xfrm rot="6431798">
            <a:off x="-259836" y="1646952"/>
            <a:ext cx="3301525" cy="2967245"/>
          </a:xfrm>
          <a:custGeom>
            <a:avLst/>
            <a:gdLst/>
            <a:ahLst/>
            <a:cxnLst/>
            <a:rect l="l" t="t" r="r" b="b"/>
            <a:pathLst>
              <a:path w="3301525" h="2967245">
                <a:moveTo>
                  <a:pt x="0" y="0"/>
                </a:moveTo>
                <a:lnTo>
                  <a:pt x="3301525" y="0"/>
                </a:lnTo>
                <a:lnTo>
                  <a:pt x="3301525" y="2967245"/>
                </a:lnTo>
                <a:lnTo>
                  <a:pt x="0" y="296724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254668" y="7275924"/>
            <a:ext cx="3550954" cy="3191420"/>
          </a:xfrm>
          <a:custGeom>
            <a:avLst/>
            <a:gdLst/>
            <a:ahLst/>
            <a:cxnLst/>
            <a:rect l="l" t="t" r="r" b="b"/>
            <a:pathLst>
              <a:path w="3550954" h="3191420">
                <a:moveTo>
                  <a:pt x="0" y="0"/>
                </a:moveTo>
                <a:lnTo>
                  <a:pt x="3550954" y="0"/>
                </a:lnTo>
                <a:lnTo>
                  <a:pt x="3550954" y="3191420"/>
                </a:lnTo>
                <a:lnTo>
                  <a:pt x="0" y="31914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9881069" flipH="1">
            <a:off x="14897377" y="-599302"/>
            <a:ext cx="2640090" cy="3133638"/>
          </a:xfrm>
          <a:custGeom>
            <a:avLst/>
            <a:gdLst/>
            <a:ahLst/>
            <a:cxnLst/>
            <a:rect l="l" t="t" r="r" b="b"/>
            <a:pathLst>
              <a:path w="2640090" h="3133638">
                <a:moveTo>
                  <a:pt x="2640090" y="0"/>
                </a:moveTo>
                <a:lnTo>
                  <a:pt x="0" y="0"/>
                </a:lnTo>
                <a:lnTo>
                  <a:pt x="0" y="3133638"/>
                </a:lnTo>
                <a:lnTo>
                  <a:pt x="2640090" y="3133638"/>
                </a:lnTo>
                <a:lnTo>
                  <a:pt x="264009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TextBox 33"/>
          <p:cNvSpPr txBox="1"/>
          <p:nvPr/>
        </p:nvSpPr>
        <p:spPr>
          <a:xfrm>
            <a:off x="3275804" y="3214839"/>
            <a:ext cx="11660193" cy="203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5"/>
              </a:lnSpc>
            </a:pPr>
            <a:r>
              <a:rPr lang="en-US" sz="8800" spc="136">
                <a:solidFill>
                  <a:srgbClr val="547884"/>
                </a:solidFill>
                <a:ea typeface="黄煜臣江西拙楷体" panose="02010600040101010101" charset="-122"/>
              </a:rPr>
              <a:t>N-ary Trie</a:t>
            </a:r>
            <a:r>
              <a:rPr lang="zh-CN" altLang="en-US" sz="8800" spc="136">
                <a:solidFill>
                  <a:srgbClr val="547884"/>
                </a:solidFill>
                <a:ea typeface="黄煜臣江西拙楷体" panose="02010600040101010101" charset="-122"/>
              </a:rPr>
              <a:t>的实现与分析</a:t>
            </a:r>
            <a:endParaRPr lang="zh-CN" altLang="en-US" sz="8800" spc="136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6934424" y="6283564"/>
            <a:ext cx="4466141" cy="739310"/>
            <a:chOff x="0" y="0"/>
            <a:chExt cx="1125616" cy="18633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25616" cy="186331"/>
            </a:xfrm>
            <a:custGeom>
              <a:avLst/>
              <a:gdLst/>
              <a:ahLst/>
              <a:cxnLst/>
              <a:rect l="l" t="t" r="r" b="b"/>
              <a:pathLst>
                <a:path w="1125616" h="186331">
                  <a:moveTo>
                    <a:pt x="27736" y="0"/>
                  </a:moveTo>
                  <a:lnTo>
                    <a:pt x="1097881" y="0"/>
                  </a:lnTo>
                  <a:cubicBezTo>
                    <a:pt x="1105237" y="0"/>
                    <a:pt x="1112291" y="2922"/>
                    <a:pt x="1117493" y="8124"/>
                  </a:cubicBezTo>
                  <a:cubicBezTo>
                    <a:pt x="1122694" y="13325"/>
                    <a:pt x="1125616" y="20380"/>
                    <a:pt x="1125616" y="27736"/>
                  </a:cubicBezTo>
                  <a:lnTo>
                    <a:pt x="1125616" y="158595"/>
                  </a:lnTo>
                  <a:cubicBezTo>
                    <a:pt x="1125616" y="165951"/>
                    <a:pt x="1122694" y="173006"/>
                    <a:pt x="1117493" y="178207"/>
                  </a:cubicBezTo>
                  <a:cubicBezTo>
                    <a:pt x="1112291" y="183409"/>
                    <a:pt x="1105237" y="186331"/>
                    <a:pt x="1097881" y="186331"/>
                  </a:cubicBezTo>
                  <a:lnTo>
                    <a:pt x="27736" y="186331"/>
                  </a:lnTo>
                  <a:cubicBezTo>
                    <a:pt x="20380" y="186331"/>
                    <a:pt x="13325" y="183409"/>
                    <a:pt x="8124" y="178207"/>
                  </a:cubicBezTo>
                  <a:cubicBezTo>
                    <a:pt x="2922" y="173006"/>
                    <a:pt x="0" y="165951"/>
                    <a:pt x="0" y="158595"/>
                  </a:cubicBezTo>
                  <a:lnTo>
                    <a:pt x="0" y="27736"/>
                  </a:lnTo>
                  <a:cubicBezTo>
                    <a:pt x="0" y="20380"/>
                    <a:pt x="2922" y="13325"/>
                    <a:pt x="8124" y="8124"/>
                  </a:cubicBezTo>
                  <a:cubicBezTo>
                    <a:pt x="13325" y="2922"/>
                    <a:pt x="20380" y="0"/>
                    <a:pt x="27736" y="0"/>
                  </a:cubicBezTo>
                  <a:close/>
                </a:path>
              </a:pathLst>
            </a:custGeom>
            <a:solidFill>
              <a:srgbClr val="A2C4D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1125616" cy="214906"/>
            </a:xfrm>
            <a:prstGeom prst="rect">
              <a:avLst/>
            </a:prstGeom>
          </p:spPr>
          <p:txBody>
            <a:bodyPr lIns="53086" tIns="53086" rIns="53086" bIns="53086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086639" y="6286191"/>
            <a:ext cx="4014393" cy="61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</a:pPr>
            <a:r>
              <a:rPr lang="en-US" sz="3410" spc="542">
                <a:solidFill>
                  <a:srgbClr val="FFFFFF"/>
                </a:solidFill>
                <a:ea typeface="黄煜臣江西拙楷体" panose="02010600040101010101" charset="-122"/>
              </a:rPr>
              <a:t>汇报人</a:t>
            </a:r>
            <a:r>
              <a:rPr lang="zh-CN" altLang="en-US" sz="3410" spc="542">
                <a:solidFill>
                  <a:srgbClr val="FFFFFF"/>
                </a:solidFill>
                <a:ea typeface="黄煜臣江西拙楷体" panose="02010600040101010101" charset="-122"/>
              </a:rPr>
              <a:t>：</a:t>
            </a:r>
            <a:r>
              <a:rPr lang="en-US" altLang="zh-CN" sz="3410" spc="542">
                <a:solidFill>
                  <a:srgbClr val="FFFFFF"/>
                </a:solidFill>
                <a:ea typeface="黄煜臣江西拙楷体" panose="02010600040101010101" charset="-122"/>
              </a:rPr>
              <a:t>ZYT</a:t>
            </a:r>
            <a:endParaRPr lang="en-US" altLang="zh-CN" sz="3410" spc="542">
              <a:solidFill>
                <a:srgbClr val="FFFFFF"/>
              </a:solidFill>
              <a:ea typeface="黄煜臣江西拙楷体" panose="02010600040101010101" charset="-122"/>
            </a:endParaRPr>
          </a:p>
        </p:txBody>
      </p:sp>
      <p:sp>
        <p:nvSpPr>
          <p:cNvPr id="29" name="TextBox 25"/>
          <p:cNvSpPr txBox="1"/>
          <p:nvPr>
            <p:custDataLst>
              <p:tags r:id="rId23"/>
            </p:custDataLst>
          </p:nvPr>
        </p:nvSpPr>
        <p:spPr>
          <a:xfrm>
            <a:off x="8001000" y="5372100"/>
            <a:ext cx="200152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4320"/>
              </a:lnSpc>
            </a:pPr>
            <a:r>
              <a:rPr lang="zh-CN" altLang="en-US" sz="3600" b="1" spc="359">
                <a:solidFill>
                  <a:srgbClr val="547884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（难度</a:t>
            </a:r>
            <a:r>
              <a:rPr lang="en-US" altLang="zh-CN" sz="3600" b="1" spc="359">
                <a:solidFill>
                  <a:srgbClr val="547884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</a:t>
            </a:r>
            <a:r>
              <a:rPr lang="zh-CN" altLang="en-US" sz="3600" b="1" spc="359">
                <a:solidFill>
                  <a:srgbClr val="547884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endParaRPr lang="zh-CN" altLang="en-US" sz="3600" b="1" spc="359">
              <a:solidFill>
                <a:srgbClr val="547884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04103" y="447675"/>
            <a:ext cx="35910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输入</a:t>
            </a: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说明</a:t>
            </a:r>
            <a:endParaRPr lang="zh-CN" altLang="en-US" sz="6000" spc="318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04290" y="2095500"/>
            <a:ext cx="872553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程序运行后会显示如右图所示的主界面；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主界面中有三个按钮，点击可分别跳转至对应界面实现对应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功能。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12"/>
          <a:srcRect l="1253" r="992" b="1977"/>
          <a:stretch>
            <a:fillRect/>
          </a:stretch>
        </p:blipFill>
        <p:spPr>
          <a:xfrm>
            <a:off x="10591800" y="1596390"/>
            <a:ext cx="594360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04103" y="447675"/>
            <a:ext cx="35910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输入</a:t>
            </a: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说明</a:t>
            </a:r>
            <a:endParaRPr lang="zh-CN" altLang="en-US" sz="6000" spc="318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04290" y="2095500"/>
            <a:ext cx="872553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点击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单词整体查询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”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，可跳转至右图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界面；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在右图的方框中由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键盘输入完整的单词，触发单词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整体查询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功能。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7" name="图片 16" descr="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5600" y="1384300"/>
            <a:ext cx="6129655" cy="6342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04103" y="447675"/>
            <a:ext cx="35910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输入</a:t>
            </a: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说明</a:t>
            </a:r>
            <a:endParaRPr lang="zh-CN" altLang="en-US" sz="6000" spc="318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04290" y="2095500"/>
            <a:ext cx="872553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点击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前缀查询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”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，可跳转至右图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界面；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在右图的方框中由键盘输入单词前几个字母，触发单词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前缀查询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功能。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7" name="图片 16" descr="D:/学习/数据结构课设/3.png3"/>
          <p:cNvPicPr>
            <a:picLocks noChangeAspect="1"/>
          </p:cNvPicPr>
          <p:nvPr/>
        </p:nvPicPr>
        <p:blipFill>
          <a:blip r:embed="rId12"/>
          <a:srcRect t="47" b="47"/>
          <a:stretch>
            <a:fillRect/>
          </a:stretch>
        </p:blipFill>
        <p:spPr>
          <a:xfrm>
            <a:off x="10515600" y="1409700"/>
            <a:ext cx="6129655" cy="6342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04103" y="447675"/>
            <a:ext cx="35910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输</a:t>
            </a: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出说明</a:t>
            </a:r>
            <a:endParaRPr lang="zh-CN" altLang="en-US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52600" y="2095500"/>
            <a:ext cx="8804910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·easyx+VS2022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图形化界面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04103" y="447675"/>
            <a:ext cx="35910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输</a:t>
            </a: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出说明</a:t>
            </a:r>
            <a:endParaRPr lang="zh-CN" altLang="en-US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04290" y="2714625"/>
            <a:ext cx="872553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单词整体查询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”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界面中，输入要查询的完整单词，可输出单词所在行号，如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右图。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6" name="图片 15" descr="D:/学习/数据结构课设/5.png5"/>
          <p:cNvPicPr>
            <a:picLocks noChangeAspect="1"/>
          </p:cNvPicPr>
          <p:nvPr/>
        </p:nvPicPr>
        <p:blipFill>
          <a:blip r:embed="rId12"/>
          <a:srcRect l="185" r="185"/>
          <a:stretch>
            <a:fillRect/>
          </a:stretch>
        </p:blipFill>
        <p:spPr>
          <a:xfrm>
            <a:off x="10599420" y="1333500"/>
            <a:ext cx="594360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04103" y="447675"/>
            <a:ext cx="35910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输</a:t>
            </a: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出说明</a:t>
            </a:r>
            <a:endParaRPr lang="zh-CN" altLang="en-US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04290" y="2714625"/>
            <a:ext cx="872553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单词前缀查询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”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界面中，输入要查询的单词的前几个字母，可输出完整单词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以及所在行号，如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右图。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6" name="图片 15" descr="D:/学习/数据结构课设/6.png6"/>
          <p:cNvPicPr>
            <a:picLocks noChangeAspect="1"/>
          </p:cNvPicPr>
          <p:nvPr/>
        </p:nvPicPr>
        <p:blipFill>
          <a:blip r:embed="rId12"/>
          <a:srcRect l="185" r="185"/>
          <a:stretch>
            <a:fillRect/>
          </a:stretch>
        </p:blipFill>
        <p:spPr>
          <a:xfrm>
            <a:off x="10591800" y="1409700"/>
            <a:ext cx="594360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04103" y="447675"/>
            <a:ext cx="35910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输</a:t>
            </a: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出说明</a:t>
            </a:r>
            <a:endParaRPr lang="zh-CN" altLang="en-US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667000" y="2628900"/>
            <a:ext cx="12505055" cy="540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点击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查看单词表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”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，可跳转至相应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界面；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在本界面显示文档中出现过的所有单词以及对应的所有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行号。</a:t>
            </a: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endParaRPr lang="zh-CN" altLang="en-US" sz="4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（详细内容见第三部分</a:t>
            </a: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样例测试</a:t>
            </a: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”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）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38781">
            <a:off x="-2746884" y="-2459810"/>
            <a:ext cx="6521379" cy="4529641"/>
          </a:xfrm>
          <a:custGeom>
            <a:avLst/>
            <a:gdLst/>
            <a:ahLst/>
            <a:cxnLst/>
            <a:rect l="l" t="t" r="r" b="b"/>
            <a:pathLst>
              <a:path w="6521379" h="4529641">
                <a:moveTo>
                  <a:pt x="0" y="0"/>
                </a:moveTo>
                <a:lnTo>
                  <a:pt x="6521379" y="0"/>
                </a:lnTo>
                <a:lnTo>
                  <a:pt x="6521379" y="4529641"/>
                </a:lnTo>
                <a:lnTo>
                  <a:pt x="0" y="452964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78899">
            <a:off x="-2195692" y="-1743860"/>
            <a:ext cx="5935399" cy="2870575"/>
          </a:xfrm>
          <a:custGeom>
            <a:avLst/>
            <a:gdLst/>
            <a:ahLst/>
            <a:cxnLst/>
            <a:rect l="l" t="t" r="r" b="b"/>
            <a:pathLst>
              <a:path w="5935399" h="2870575">
                <a:moveTo>
                  <a:pt x="0" y="0"/>
                </a:moveTo>
                <a:lnTo>
                  <a:pt x="5935400" y="0"/>
                </a:lnTo>
                <a:lnTo>
                  <a:pt x="5935400" y="2870575"/>
                </a:lnTo>
                <a:lnTo>
                  <a:pt x="0" y="2870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78899">
            <a:off x="-1969622" y="-1396066"/>
            <a:ext cx="4966856" cy="2402152"/>
          </a:xfrm>
          <a:custGeom>
            <a:avLst/>
            <a:gdLst/>
            <a:ahLst/>
            <a:cxnLst/>
            <a:rect l="l" t="t" r="r" b="b"/>
            <a:pathLst>
              <a:path w="4966856" h="2402152">
                <a:moveTo>
                  <a:pt x="0" y="0"/>
                </a:moveTo>
                <a:lnTo>
                  <a:pt x="4966856" y="0"/>
                </a:lnTo>
                <a:lnTo>
                  <a:pt x="4966856" y="2402153"/>
                </a:lnTo>
                <a:lnTo>
                  <a:pt x="0" y="2402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78899">
            <a:off x="-1592578" y="-1213713"/>
            <a:ext cx="4212767" cy="2037447"/>
          </a:xfrm>
          <a:custGeom>
            <a:avLst/>
            <a:gdLst/>
            <a:ahLst/>
            <a:cxnLst/>
            <a:rect l="l" t="t" r="r" b="b"/>
            <a:pathLst>
              <a:path w="4212767" h="2037447">
                <a:moveTo>
                  <a:pt x="0" y="0"/>
                </a:moveTo>
                <a:lnTo>
                  <a:pt x="4212767" y="0"/>
                </a:lnTo>
                <a:lnTo>
                  <a:pt x="4212767" y="2037447"/>
                </a:lnTo>
                <a:lnTo>
                  <a:pt x="0" y="2037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78899">
            <a:off x="-1193210" y="-1020564"/>
            <a:ext cx="3414032" cy="1651150"/>
          </a:xfrm>
          <a:custGeom>
            <a:avLst/>
            <a:gdLst/>
            <a:ahLst/>
            <a:cxnLst/>
            <a:rect l="l" t="t" r="r" b="b"/>
            <a:pathLst>
              <a:path w="3414032" h="1651150">
                <a:moveTo>
                  <a:pt x="0" y="0"/>
                </a:moveTo>
                <a:lnTo>
                  <a:pt x="3414032" y="0"/>
                </a:lnTo>
                <a:lnTo>
                  <a:pt x="3414032" y="1651149"/>
                </a:lnTo>
                <a:lnTo>
                  <a:pt x="0" y="165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978899">
            <a:off x="-272841" y="-225534"/>
            <a:ext cx="1573294" cy="760902"/>
          </a:xfrm>
          <a:custGeom>
            <a:avLst/>
            <a:gdLst/>
            <a:ahLst/>
            <a:cxnLst/>
            <a:rect l="l" t="t" r="r" b="b"/>
            <a:pathLst>
              <a:path w="1573294" h="760902">
                <a:moveTo>
                  <a:pt x="0" y="0"/>
                </a:moveTo>
                <a:lnTo>
                  <a:pt x="1573294" y="0"/>
                </a:lnTo>
                <a:lnTo>
                  <a:pt x="1573294" y="760902"/>
                </a:lnTo>
                <a:lnTo>
                  <a:pt x="0" y="76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218543">
            <a:off x="3368578" y="-58538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4168289" y="8012966"/>
            <a:ext cx="3567463" cy="4573670"/>
          </a:xfrm>
          <a:custGeom>
            <a:avLst/>
            <a:gdLst/>
            <a:ahLst/>
            <a:cxnLst/>
            <a:rect l="l" t="t" r="r" b="b"/>
            <a:pathLst>
              <a:path w="3567463" h="4573670">
                <a:moveTo>
                  <a:pt x="0" y="0"/>
                </a:moveTo>
                <a:lnTo>
                  <a:pt x="3567463" y="0"/>
                </a:lnTo>
                <a:lnTo>
                  <a:pt x="3567463" y="4573671"/>
                </a:lnTo>
                <a:lnTo>
                  <a:pt x="0" y="4573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34382" y="8673644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8" y="0"/>
                </a:lnTo>
                <a:lnTo>
                  <a:pt x="4208538" y="2647871"/>
                </a:lnTo>
                <a:lnTo>
                  <a:pt x="0" y="2647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935903">
            <a:off x="2654135" y="8677557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4139" y="9128638"/>
            <a:ext cx="753271" cy="753271"/>
          </a:xfrm>
          <a:custGeom>
            <a:avLst/>
            <a:gdLst/>
            <a:ahLst/>
            <a:cxnLst/>
            <a:rect l="l" t="t" r="r" b="b"/>
            <a:pathLst>
              <a:path w="753271" h="753271">
                <a:moveTo>
                  <a:pt x="0" y="0"/>
                </a:moveTo>
                <a:lnTo>
                  <a:pt x="753272" y="0"/>
                </a:lnTo>
                <a:lnTo>
                  <a:pt x="753272" y="753271"/>
                </a:lnTo>
                <a:lnTo>
                  <a:pt x="0" y="753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1266" y="824705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0927" y="956961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7072" y="867364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74262" y="934912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28551" y="-376436"/>
            <a:ext cx="3090631" cy="2939962"/>
          </a:xfrm>
          <a:custGeom>
            <a:avLst/>
            <a:gdLst/>
            <a:ahLst/>
            <a:cxnLst/>
            <a:rect l="l" t="t" r="r" b="b"/>
            <a:pathLst>
              <a:path w="3090631" h="2939962">
                <a:moveTo>
                  <a:pt x="0" y="0"/>
                </a:moveTo>
                <a:lnTo>
                  <a:pt x="3090631" y="0"/>
                </a:lnTo>
                <a:lnTo>
                  <a:pt x="3090631" y="2939962"/>
                </a:lnTo>
                <a:lnTo>
                  <a:pt x="0" y="2939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3487389" y="9349129"/>
            <a:ext cx="3163747" cy="4007870"/>
            <a:chOff x="0" y="0"/>
            <a:chExt cx="4218330" cy="5343827"/>
          </a:xfrm>
        </p:grpSpPr>
        <p:sp>
          <p:nvSpPr>
            <p:cNvPr id="19" name="Freeform 19"/>
            <p:cNvSpPr/>
            <p:nvPr/>
          </p:nvSpPr>
          <p:spPr>
            <a:xfrm rot="6978899">
              <a:off x="-296297" y="1508544"/>
              <a:ext cx="4810924" cy="2326738"/>
            </a:xfrm>
            <a:custGeom>
              <a:avLst/>
              <a:gdLst/>
              <a:ahLst/>
              <a:cxnLst/>
              <a:rect l="l" t="t" r="r" b="b"/>
              <a:pathLst>
                <a:path w="4810924" h="2326738">
                  <a:moveTo>
                    <a:pt x="0" y="0"/>
                  </a:moveTo>
                  <a:lnTo>
                    <a:pt x="4810924" y="0"/>
                  </a:lnTo>
                  <a:lnTo>
                    <a:pt x="4810924" y="2326738"/>
                  </a:lnTo>
                  <a:lnTo>
                    <a:pt x="0" y="232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6978899">
              <a:off x="68910" y="1685172"/>
              <a:ext cx="4080509" cy="1973483"/>
            </a:xfrm>
            <a:custGeom>
              <a:avLst/>
              <a:gdLst/>
              <a:ahLst/>
              <a:cxnLst/>
              <a:rect l="l" t="t" r="r" b="b"/>
              <a:pathLst>
                <a:path w="4080509" h="1973483">
                  <a:moveTo>
                    <a:pt x="0" y="0"/>
                  </a:moveTo>
                  <a:lnTo>
                    <a:pt x="4080509" y="0"/>
                  </a:lnTo>
                  <a:lnTo>
                    <a:pt x="4080509" y="1973483"/>
                  </a:lnTo>
                  <a:lnTo>
                    <a:pt x="0" y="197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6978899">
              <a:off x="455740" y="1872257"/>
              <a:ext cx="3306850" cy="1599313"/>
            </a:xfrm>
            <a:custGeom>
              <a:avLst/>
              <a:gdLst/>
              <a:ahLst/>
              <a:cxnLst/>
              <a:rect l="l" t="t" r="r" b="b"/>
              <a:pathLst>
                <a:path w="3306850" h="1599313">
                  <a:moveTo>
                    <a:pt x="0" y="0"/>
                  </a:moveTo>
                  <a:lnTo>
                    <a:pt x="3306850" y="0"/>
                  </a:lnTo>
                  <a:lnTo>
                    <a:pt x="3306850" y="1599313"/>
                  </a:lnTo>
                  <a:lnTo>
                    <a:pt x="0" y="159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978899">
              <a:off x="1347214" y="2642328"/>
              <a:ext cx="1523901" cy="737014"/>
            </a:xfrm>
            <a:custGeom>
              <a:avLst/>
              <a:gdLst/>
              <a:ahLst/>
              <a:cxnLst/>
              <a:rect l="l" t="t" r="r" b="b"/>
              <a:pathLst>
                <a:path w="1523901" h="737014">
                  <a:moveTo>
                    <a:pt x="0" y="0"/>
                  </a:moveTo>
                  <a:lnTo>
                    <a:pt x="1523901" y="0"/>
                  </a:lnTo>
                  <a:lnTo>
                    <a:pt x="1523901" y="737014"/>
                  </a:lnTo>
                  <a:lnTo>
                    <a:pt x="0" y="737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2326322" y="1259962"/>
            <a:ext cx="13635356" cy="7767077"/>
            <a:chOff x="0" y="0"/>
            <a:chExt cx="3591205" cy="20456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91205" cy="2045650"/>
            </a:xfrm>
            <a:custGeom>
              <a:avLst/>
              <a:gdLst/>
              <a:ahLst/>
              <a:cxnLst/>
              <a:rect l="l" t="t" r="r" b="b"/>
              <a:pathLst>
                <a:path w="3591205" h="2045650">
                  <a:moveTo>
                    <a:pt x="28957" y="0"/>
                  </a:moveTo>
                  <a:lnTo>
                    <a:pt x="3562248" y="0"/>
                  </a:lnTo>
                  <a:cubicBezTo>
                    <a:pt x="3569928" y="0"/>
                    <a:pt x="3577293" y="3051"/>
                    <a:pt x="3582724" y="8481"/>
                  </a:cubicBezTo>
                  <a:cubicBezTo>
                    <a:pt x="3588154" y="13912"/>
                    <a:pt x="3591205" y="21277"/>
                    <a:pt x="3591205" y="28957"/>
                  </a:cubicBezTo>
                  <a:lnTo>
                    <a:pt x="3591205" y="2016693"/>
                  </a:lnTo>
                  <a:cubicBezTo>
                    <a:pt x="3591205" y="2024373"/>
                    <a:pt x="3588154" y="2031738"/>
                    <a:pt x="3582724" y="2037169"/>
                  </a:cubicBezTo>
                  <a:cubicBezTo>
                    <a:pt x="3577293" y="2042599"/>
                    <a:pt x="3569928" y="2045650"/>
                    <a:pt x="3562248" y="2045650"/>
                  </a:cubicBezTo>
                  <a:lnTo>
                    <a:pt x="28957" y="2045650"/>
                  </a:lnTo>
                  <a:cubicBezTo>
                    <a:pt x="21277" y="2045650"/>
                    <a:pt x="13912" y="2042599"/>
                    <a:pt x="8481" y="2037169"/>
                  </a:cubicBezTo>
                  <a:cubicBezTo>
                    <a:pt x="3051" y="2031738"/>
                    <a:pt x="0" y="2024373"/>
                    <a:pt x="0" y="2016693"/>
                  </a:cubicBezTo>
                  <a:lnTo>
                    <a:pt x="0" y="28957"/>
                  </a:lnTo>
                  <a:cubicBezTo>
                    <a:pt x="0" y="21277"/>
                    <a:pt x="3051" y="13912"/>
                    <a:pt x="8481" y="8481"/>
                  </a:cubicBezTo>
                  <a:cubicBezTo>
                    <a:pt x="13912" y="3051"/>
                    <a:pt x="21277" y="0"/>
                    <a:pt x="289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2C4D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91205" cy="208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Freeform 26"/>
          <p:cNvSpPr/>
          <p:nvPr/>
        </p:nvSpPr>
        <p:spPr>
          <a:xfrm rot="6431798">
            <a:off x="-259836" y="1646952"/>
            <a:ext cx="3301525" cy="2967245"/>
          </a:xfrm>
          <a:custGeom>
            <a:avLst/>
            <a:gdLst/>
            <a:ahLst/>
            <a:cxnLst/>
            <a:rect l="l" t="t" r="r" b="b"/>
            <a:pathLst>
              <a:path w="3301525" h="2967245">
                <a:moveTo>
                  <a:pt x="0" y="0"/>
                </a:moveTo>
                <a:lnTo>
                  <a:pt x="3301525" y="0"/>
                </a:lnTo>
                <a:lnTo>
                  <a:pt x="3301525" y="2967245"/>
                </a:lnTo>
                <a:lnTo>
                  <a:pt x="0" y="29672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254668" y="7275924"/>
            <a:ext cx="3550954" cy="3191420"/>
          </a:xfrm>
          <a:custGeom>
            <a:avLst/>
            <a:gdLst/>
            <a:ahLst/>
            <a:cxnLst/>
            <a:rect l="l" t="t" r="r" b="b"/>
            <a:pathLst>
              <a:path w="3550954" h="3191420">
                <a:moveTo>
                  <a:pt x="0" y="0"/>
                </a:moveTo>
                <a:lnTo>
                  <a:pt x="3550954" y="0"/>
                </a:lnTo>
                <a:lnTo>
                  <a:pt x="3550954" y="3191420"/>
                </a:lnTo>
                <a:lnTo>
                  <a:pt x="0" y="3191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9881069" flipH="1">
            <a:off x="14897377" y="-599302"/>
            <a:ext cx="2640090" cy="3133638"/>
          </a:xfrm>
          <a:custGeom>
            <a:avLst/>
            <a:gdLst/>
            <a:ahLst/>
            <a:cxnLst/>
            <a:rect l="l" t="t" r="r" b="b"/>
            <a:pathLst>
              <a:path w="2640090" h="3133638">
                <a:moveTo>
                  <a:pt x="2640090" y="0"/>
                </a:moveTo>
                <a:lnTo>
                  <a:pt x="0" y="0"/>
                </a:lnTo>
                <a:lnTo>
                  <a:pt x="0" y="3133638"/>
                </a:lnTo>
                <a:lnTo>
                  <a:pt x="2640090" y="3133638"/>
                </a:lnTo>
                <a:lnTo>
                  <a:pt x="264009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32"/>
          <p:cNvSpPr txBox="1"/>
          <p:nvPr/>
        </p:nvSpPr>
        <p:spPr>
          <a:xfrm>
            <a:off x="6109728" y="2247613"/>
            <a:ext cx="6342864" cy="69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0"/>
              </a:lnSpc>
            </a:pPr>
            <a:r>
              <a:rPr lang="en-US" sz="3865" spc="456">
                <a:solidFill>
                  <a:srgbClr val="A2C4D0"/>
                </a:solidFill>
                <a:latin typeface="Advanit" panose="01000503000000020003"/>
              </a:rPr>
              <a:t>A</a:t>
            </a:r>
            <a:r>
              <a:rPr lang="en-US" sz="3865" spc="456">
                <a:solidFill>
                  <a:srgbClr val="A2C4D0"/>
                </a:solidFill>
                <a:latin typeface="Advanit" panose="01000503000000020003"/>
              </a:rPr>
              <a:t>lgorithm Design</a:t>
            </a:r>
            <a:endParaRPr lang="en-US" sz="3865" spc="456">
              <a:solidFill>
                <a:srgbClr val="A2C4D0"/>
              </a:solidFill>
              <a:latin typeface="Advanit" panose="01000503000000020003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379613" y="3085869"/>
            <a:ext cx="7803094" cy="22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5"/>
              </a:lnSpc>
            </a:pPr>
            <a:r>
              <a:rPr lang="zh-CN" altLang="en-US" sz="12395" spc="2714">
                <a:solidFill>
                  <a:srgbClr val="547884"/>
                </a:solidFill>
                <a:ea typeface="黄煜臣江西拙楷体" panose="02010600040101010101" charset="-122"/>
              </a:rPr>
              <a:t>算法设计</a:t>
            </a:r>
            <a:endParaRPr lang="zh-CN" altLang="en-US" sz="12395" spc="2714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6702683" y="6029729"/>
            <a:ext cx="4882635" cy="808255"/>
            <a:chOff x="0" y="0"/>
            <a:chExt cx="1125616" cy="18633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25616" cy="186331"/>
            </a:xfrm>
            <a:custGeom>
              <a:avLst/>
              <a:gdLst/>
              <a:ahLst/>
              <a:cxnLst/>
              <a:rect l="l" t="t" r="r" b="b"/>
              <a:pathLst>
                <a:path w="1125616" h="186331">
                  <a:moveTo>
                    <a:pt x="25370" y="0"/>
                  </a:moveTo>
                  <a:lnTo>
                    <a:pt x="1100247" y="0"/>
                  </a:lnTo>
                  <a:cubicBezTo>
                    <a:pt x="1114258" y="0"/>
                    <a:pt x="1125616" y="11358"/>
                    <a:pt x="1125616" y="25370"/>
                  </a:cubicBezTo>
                  <a:lnTo>
                    <a:pt x="1125616" y="160961"/>
                  </a:lnTo>
                  <a:cubicBezTo>
                    <a:pt x="1125616" y="174972"/>
                    <a:pt x="1114258" y="186331"/>
                    <a:pt x="1100247" y="186331"/>
                  </a:cubicBezTo>
                  <a:lnTo>
                    <a:pt x="25370" y="186331"/>
                  </a:lnTo>
                  <a:cubicBezTo>
                    <a:pt x="11358" y="186331"/>
                    <a:pt x="0" y="174972"/>
                    <a:pt x="0" y="160961"/>
                  </a:cubicBezTo>
                  <a:lnTo>
                    <a:pt x="0" y="25370"/>
                  </a:lnTo>
                  <a:cubicBezTo>
                    <a:pt x="0" y="11358"/>
                    <a:pt x="11358" y="0"/>
                    <a:pt x="25370" y="0"/>
                  </a:cubicBezTo>
                  <a:close/>
                </a:path>
              </a:pathLst>
            </a:custGeom>
            <a:solidFill>
              <a:srgbClr val="A2C4D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1125616" cy="214906"/>
            </a:xfrm>
            <a:prstGeom prst="rect">
              <a:avLst/>
            </a:prstGeom>
          </p:spPr>
          <p:txBody>
            <a:bodyPr lIns="58037" tIns="58037" rIns="58037" bIns="58037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934381" y="6171293"/>
            <a:ext cx="43887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5"/>
              </a:lnSpc>
            </a:pPr>
            <a:r>
              <a:rPr lang="en-US" sz="3730" spc="593">
                <a:solidFill>
                  <a:srgbClr val="FFFFFF"/>
                </a:solidFill>
                <a:latin typeface="Advanit" panose="01000503000000020003"/>
              </a:rPr>
              <a:t>PART TWO</a:t>
            </a:r>
            <a:endParaRPr lang="en-US" sz="3730" spc="593">
              <a:solidFill>
                <a:srgbClr val="FFFFFF"/>
              </a:solidFill>
              <a:latin typeface="Advanit" panose="010005030000000200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485521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设计</a:t>
            </a: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思路</a:t>
            </a:r>
            <a:endParaRPr lang="zh-CN" altLang="en-US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32000" y="2324100"/>
            <a:ext cx="640016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设计并实现</a:t>
            </a:r>
            <a:r>
              <a:rPr lang="en-US" altLang="zh-CN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N-ary Trie</a:t>
            </a:r>
            <a:r>
              <a:rPr lang="zh-CN" altLang="en-US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数据</a:t>
            </a:r>
            <a:r>
              <a:rPr lang="zh-CN" altLang="en-US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结构</a:t>
            </a:r>
            <a:endParaRPr lang="zh-CN" altLang="en-US" sz="3200" b="1">
              <a:solidFill>
                <a:schemeClr val="accent5">
                  <a:lumMod val="50000"/>
                </a:schemeClr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032000" y="4914900"/>
            <a:ext cx="1291272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实现两种方式查询、查看单词表、删除单词表中</a:t>
            </a:r>
            <a:r>
              <a:rPr lang="zh-CN" altLang="en-US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单词的</a:t>
            </a:r>
            <a:r>
              <a:rPr lang="zh-CN" altLang="en-US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功能</a:t>
            </a:r>
            <a:endParaRPr lang="zh-CN" altLang="en-US" sz="3200" b="1">
              <a:solidFill>
                <a:schemeClr val="accent5">
                  <a:lumMod val="50000"/>
                </a:schemeClr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19400" y="3314700"/>
            <a:ext cx="11445875" cy="1076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➯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定义相关类和节点结构体，类中声明几种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ADT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方法，结构体存放每个的子节点和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行号。</a:t>
            </a:r>
            <a:endParaRPr lang="zh-CN" altLang="en-US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895600" y="5895340"/>
            <a:ext cx="11369675" cy="1076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➯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利用上述定义的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N-ary Trie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数据结构实现查询，并使用递归遍历的方法输出单词表和删除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单词。</a:t>
            </a:r>
            <a:endParaRPr lang="zh-CN" altLang="en-US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032000" y="7200900"/>
            <a:ext cx="1291272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图形化</a:t>
            </a:r>
            <a:r>
              <a:rPr lang="zh-CN" altLang="en-US" sz="3200" b="1">
                <a:solidFill>
                  <a:schemeClr val="accent5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界面</a:t>
            </a:r>
            <a:endParaRPr lang="zh-CN" altLang="en-US" sz="3200" b="1">
              <a:solidFill>
                <a:schemeClr val="accent5">
                  <a:lumMod val="50000"/>
                </a:schemeClr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2" grpId="1"/>
      <p:bldP spid="43" grpId="0" bldLvl="0" animBg="1"/>
      <p:bldP spid="43" grpId="1"/>
      <p:bldP spid="45" grpId="0" bldLvl="0" animBg="1"/>
      <p:bldP spid="45" grpId="1"/>
      <p:bldP spid="46" grpId="0" bldLvl="0" animBg="1"/>
      <p:bldP spid="46" grpId="1"/>
      <p:bldP spid="47" grpId="0" bldLvl="0" animBg="1"/>
      <p:bldP spid="4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485521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程序</a:t>
            </a: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结构设计</a:t>
            </a:r>
            <a:endParaRPr lang="zh-CN" altLang="en-US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" y="2476500"/>
            <a:ext cx="4893310" cy="477901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249670" y="2247900"/>
            <a:ext cx="10174605" cy="5704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·Ntree.h:</a:t>
            </a:r>
            <a:r>
              <a:rPr lang="zh-CN" altLang="en-US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存放实现</a:t>
            </a:r>
            <a:r>
              <a:rPr lang="en-US" altLang="zh-CN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N-ary Trie</a:t>
            </a:r>
            <a:r>
              <a:rPr lang="zh-CN" altLang="en-US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的</a:t>
            </a:r>
            <a:r>
              <a:rPr lang="en-US" altLang="zh-CN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Trie</a:t>
            </a:r>
            <a:r>
              <a:rPr lang="zh-CN" altLang="en-US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类和</a:t>
            </a:r>
            <a:r>
              <a:rPr lang="en-US" altLang="zh-CN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TrieNode</a:t>
            </a:r>
            <a:r>
              <a:rPr lang="zh-CN" altLang="en-US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节点结构体</a:t>
            </a:r>
            <a:r>
              <a:rPr lang="en-US" altLang="zh-CN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;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·oper.h:</a:t>
            </a:r>
            <a:r>
              <a:rPr lang="zh-CN" altLang="en-US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存放索引化文本文档、递归遍历输出查询结果及单词表等操作；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·picture.h:</a:t>
            </a:r>
            <a:r>
              <a:rPr lang="zh-CN" altLang="en-US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实现图形化界面；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·main.cpp:</a:t>
            </a:r>
            <a:r>
              <a:rPr lang="zh-CN" altLang="en-US" sz="32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主函数，调用以上头文件实现功能。</a:t>
            </a:r>
            <a:endParaRPr lang="zh-CN" altLang="en-US" sz="32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1218">
            <a:off x="-1703898" y="8680219"/>
            <a:ext cx="3641482" cy="2529313"/>
          </a:xfrm>
          <a:custGeom>
            <a:avLst/>
            <a:gdLst/>
            <a:ahLst/>
            <a:cxnLst/>
            <a:rect l="l" t="t" r="r" b="b"/>
            <a:pathLst>
              <a:path w="3641482" h="2529313">
                <a:moveTo>
                  <a:pt x="0" y="0"/>
                </a:moveTo>
                <a:lnTo>
                  <a:pt x="3641482" y="0"/>
                </a:lnTo>
                <a:lnTo>
                  <a:pt x="3641482" y="2529313"/>
                </a:lnTo>
                <a:lnTo>
                  <a:pt x="0" y="252931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8899">
            <a:off x="-1603719" y="8999245"/>
            <a:ext cx="3314276" cy="1602904"/>
          </a:xfrm>
          <a:custGeom>
            <a:avLst/>
            <a:gdLst/>
            <a:ahLst/>
            <a:cxnLst/>
            <a:rect l="l" t="t" r="r" b="b"/>
            <a:pathLst>
              <a:path w="3314276" h="1602904">
                <a:moveTo>
                  <a:pt x="0" y="0"/>
                </a:moveTo>
                <a:lnTo>
                  <a:pt x="3314276" y="0"/>
                </a:lnTo>
                <a:lnTo>
                  <a:pt x="3314276" y="1602904"/>
                </a:lnTo>
                <a:lnTo>
                  <a:pt x="0" y="1602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78899">
            <a:off x="-1269882" y="9274205"/>
            <a:ext cx="2773450" cy="1341341"/>
          </a:xfrm>
          <a:custGeom>
            <a:avLst/>
            <a:gdLst/>
            <a:ahLst/>
            <a:cxnLst/>
            <a:rect l="l" t="t" r="r" b="b"/>
            <a:pathLst>
              <a:path w="2773450" h="1341341">
                <a:moveTo>
                  <a:pt x="0" y="0"/>
                </a:moveTo>
                <a:lnTo>
                  <a:pt x="2773450" y="0"/>
                </a:lnTo>
                <a:lnTo>
                  <a:pt x="2773450" y="1341341"/>
                </a:lnTo>
                <a:lnTo>
                  <a:pt x="0" y="1341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578899">
            <a:off x="-1059344" y="9376029"/>
            <a:ext cx="2352373" cy="1137693"/>
          </a:xfrm>
          <a:custGeom>
            <a:avLst/>
            <a:gdLst/>
            <a:ahLst/>
            <a:cxnLst/>
            <a:rect l="l" t="t" r="r" b="b"/>
            <a:pathLst>
              <a:path w="2352373" h="1137693">
                <a:moveTo>
                  <a:pt x="0" y="0"/>
                </a:moveTo>
                <a:lnTo>
                  <a:pt x="2352373" y="0"/>
                </a:lnTo>
                <a:lnTo>
                  <a:pt x="2352373" y="1137693"/>
                </a:lnTo>
                <a:lnTo>
                  <a:pt x="0" y="1137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578899">
            <a:off x="-836340" y="9483881"/>
            <a:ext cx="1906366" cy="921988"/>
          </a:xfrm>
          <a:custGeom>
            <a:avLst/>
            <a:gdLst/>
            <a:ahLst/>
            <a:cxnLst/>
            <a:rect l="l" t="t" r="r" b="b"/>
            <a:pathLst>
              <a:path w="1906366" h="921988">
                <a:moveTo>
                  <a:pt x="0" y="0"/>
                </a:moveTo>
                <a:lnTo>
                  <a:pt x="1906366" y="0"/>
                </a:lnTo>
                <a:lnTo>
                  <a:pt x="1906366" y="921988"/>
                </a:lnTo>
                <a:lnTo>
                  <a:pt x="0" y="921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78899">
            <a:off x="-127029" y="9732435"/>
            <a:ext cx="878514" cy="424881"/>
          </a:xfrm>
          <a:custGeom>
            <a:avLst/>
            <a:gdLst/>
            <a:ahLst/>
            <a:cxnLst/>
            <a:rect l="l" t="t" r="r" b="b"/>
            <a:pathLst>
              <a:path w="878514" h="424881">
                <a:moveTo>
                  <a:pt x="0" y="0"/>
                </a:moveTo>
                <a:lnTo>
                  <a:pt x="878513" y="0"/>
                </a:lnTo>
                <a:lnTo>
                  <a:pt x="878513" y="424881"/>
                </a:lnTo>
                <a:lnTo>
                  <a:pt x="0" y="424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618543">
            <a:off x="-75123" y="70190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8" y="0"/>
                </a:lnTo>
                <a:lnTo>
                  <a:pt x="563318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100000">
            <a:off x="16497098" y="367208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8" y="0"/>
                </a:lnTo>
                <a:lnTo>
                  <a:pt x="4208538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886783">
            <a:off x="17481235" y="365625"/>
            <a:ext cx="753271" cy="753271"/>
          </a:xfrm>
          <a:custGeom>
            <a:avLst/>
            <a:gdLst/>
            <a:ahLst/>
            <a:cxnLst/>
            <a:rect l="l" t="t" r="r" b="b"/>
            <a:pathLst>
              <a:path w="753271" h="753271">
                <a:moveTo>
                  <a:pt x="0" y="0"/>
                </a:moveTo>
                <a:lnTo>
                  <a:pt x="753272" y="0"/>
                </a:lnTo>
                <a:lnTo>
                  <a:pt x="753272" y="753271"/>
                </a:lnTo>
                <a:lnTo>
                  <a:pt x="0" y="7532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886783">
            <a:off x="17554211" y="1473610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886783">
            <a:off x="17916790" y="205741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1" y="0"/>
                </a:lnTo>
                <a:lnTo>
                  <a:pt x="312291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8886783">
            <a:off x="16967907" y="125854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1" y="0"/>
                </a:lnTo>
                <a:lnTo>
                  <a:pt x="312291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4694124" y="-2746855"/>
            <a:ext cx="3163747" cy="4007870"/>
            <a:chOff x="0" y="0"/>
            <a:chExt cx="4218330" cy="5343827"/>
          </a:xfrm>
        </p:grpSpPr>
        <p:sp>
          <p:nvSpPr>
            <p:cNvPr id="15" name="Freeform 15"/>
            <p:cNvSpPr/>
            <p:nvPr/>
          </p:nvSpPr>
          <p:spPr>
            <a:xfrm rot="6978899">
              <a:off x="-296297" y="1508544"/>
              <a:ext cx="4810924" cy="2326738"/>
            </a:xfrm>
            <a:custGeom>
              <a:avLst/>
              <a:gdLst/>
              <a:ahLst/>
              <a:cxnLst/>
              <a:rect l="l" t="t" r="r" b="b"/>
              <a:pathLst>
                <a:path w="4810924" h="2326738">
                  <a:moveTo>
                    <a:pt x="0" y="0"/>
                  </a:moveTo>
                  <a:lnTo>
                    <a:pt x="4810924" y="0"/>
                  </a:lnTo>
                  <a:lnTo>
                    <a:pt x="4810924" y="2326738"/>
                  </a:lnTo>
                  <a:lnTo>
                    <a:pt x="0" y="232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6978899">
              <a:off x="68910" y="1685172"/>
              <a:ext cx="4080509" cy="1973483"/>
            </a:xfrm>
            <a:custGeom>
              <a:avLst/>
              <a:gdLst/>
              <a:ahLst/>
              <a:cxnLst/>
              <a:rect l="l" t="t" r="r" b="b"/>
              <a:pathLst>
                <a:path w="4080509" h="1973483">
                  <a:moveTo>
                    <a:pt x="0" y="0"/>
                  </a:moveTo>
                  <a:lnTo>
                    <a:pt x="4080509" y="0"/>
                  </a:lnTo>
                  <a:lnTo>
                    <a:pt x="4080509" y="1973483"/>
                  </a:lnTo>
                  <a:lnTo>
                    <a:pt x="0" y="197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6978899">
              <a:off x="455740" y="1872257"/>
              <a:ext cx="3306850" cy="1599313"/>
            </a:xfrm>
            <a:custGeom>
              <a:avLst/>
              <a:gdLst/>
              <a:ahLst/>
              <a:cxnLst/>
              <a:rect l="l" t="t" r="r" b="b"/>
              <a:pathLst>
                <a:path w="3306850" h="1599313">
                  <a:moveTo>
                    <a:pt x="0" y="0"/>
                  </a:moveTo>
                  <a:lnTo>
                    <a:pt x="3306850" y="0"/>
                  </a:lnTo>
                  <a:lnTo>
                    <a:pt x="3306850" y="1599313"/>
                  </a:lnTo>
                  <a:lnTo>
                    <a:pt x="0" y="159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6978899">
              <a:off x="1347214" y="2642328"/>
              <a:ext cx="1523901" cy="737014"/>
            </a:xfrm>
            <a:custGeom>
              <a:avLst/>
              <a:gdLst/>
              <a:ahLst/>
              <a:cxnLst/>
              <a:rect l="l" t="t" r="r" b="b"/>
              <a:pathLst>
                <a:path w="1523901" h="737014">
                  <a:moveTo>
                    <a:pt x="0" y="0"/>
                  </a:moveTo>
                  <a:lnTo>
                    <a:pt x="1523901" y="0"/>
                  </a:lnTo>
                  <a:lnTo>
                    <a:pt x="1523901" y="737014"/>
                  </a:lnTo>
                  <a:lnTo>
                    <a:pt x="0" y="737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 rot="8748394">
            <a:off x="646747" y="-2353253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5"/>
                </a:lnTo>
                <a:lnTo>
                  <a:pt x="0" y="43074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8886783">
            <a:off x="3209642" y="248941"/>
            <a:ext cx="753271" cy="753271"/>
          </a:xfrm>
          <a:custGeom>
            <a:avLst/>
            <a:gdLst/>
            <a:ahLst/>
            <a:cxnLst/>
            <a:rect l="l" t="t" r="r" b="b"/>
            <a:pathLst>
              <a:path w="753271" h="753271">
                <a:moveTo>
                  <a:pt x="0" y="0"/>
                </a:moveTo>
                <a:lnTo>
                  <a:pt x="753272" y="0"/>
                </a:lnTo>
                <a:lnTo>
                  <a:pt x="753272" y="753271"/>
                </a:lnTo>
                <a:lnTo>
                  <a:pt x="0" y="7532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8886783">
            <a:off x="4555332" y="469431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6337862">
            <a:off x="15949976" y="8474894"/>
            <a:ext cx="3090631" cy="2939962"/>
          </a:xfrm>
          <a:custGeom>
            <a:avLst/>
            <a:gdLst/>
            <a:ahLst/>
            <a:cxnLst/>
            <a:rect l="l" t="t" r="r" b="b"/>
            <a:pathLst>
              <a:path w="3090631" h="2939962">
                <a:moveTo>
                  <a:pt x="0" y="0"/>
                </a:moveTo>
                <a:lnTo>
                  <a:pt x="3090631" y="0"/>
                </a:lnTo>
                <a:lnTo>
                  <a:pt x="3090631" y="2939962"/>
                </a:lnTo>
                <a:lnTo>
                  <a:pt x="0" y="29399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0">
            <a:off x="1683421" y="1144331"/>
            <a:ext cx="14921157" cy="7998338"/>
            <a:chOff x="0" y="0"/>
            <a:chExt cx="3929852" cy="21065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29852" cy="2106558"/>
            </a:xfrm>
            <a:custGeom>
              <a:avLst/>
              <a:gdLst/>
              <a:ahLst/>
              <a:cxnLst/>
              <a:rect l="l" t="t" r="r" b="b"/>
              <a:pathLst>
                <a:path w="3929852" h="2106558">
                  <a:moveTo>
                    <a:pt x="26462" y="0"/>
                  </a:moveTo>
                  <a:lnTo>
                    <a:pt x="3903390" y="0"/>
                  </a:lnTo>
                  <a:cubicBezTo>
                    <a:pt x="3910409" y="0"/>
                    <a:pt x="3917139" y="2788"/>
                    <a:pt x="3922102" y="7750"/>
                  </a:cubicBezTo>
                  <a:cubicBezTo>
                    <a:pt x="3927064" y="12713"/>
                    <a:pt x="3929852" y="19444"/>
                    <a:pt x="3929852" y="26462"/>
                  </a:cubicBezTo>
                  <a:lnTo>
                    <a:pt x="3929852" y="2080097"/>
                  </a:lnTo>
                  <a:cubicBezTo>
                    <a:pt x="3929852" y="2094711"/>
                    <a:pt x="3918005" y="2106558"/>
                    <a:pt x="3903390" y="2106558"/>
                  </a:cubicBezTo>
                  <a:lnTo>
                    <a:pt x="26462" y="2106558"/>
                  </a:lnTo>
                  <a:cubicBezTo>
                    <a:pt x="19444" y="2106558"/>
                    <a:pt x="12713" y="2103770"/>
                    <a:pt x="7750" y="2098808"/>
                  </a:cubicBezTo>
                  <a:cubicBezTo>
                    <a:pt x="2788" y="2093845"/>
                    <a:pt x="0" y="2087115"/>
                    <a:pt x="0" y="2080097"/>
                  </a:cubicBezTo>
                  <a:lnTo>
                    <a:pt x="0" y="26462"/>
                  </a:lnTo>
                  <a:cubicBezTo>
                    <a:pt x="0" y="19444"/>
                    <a:pt x="2788" y="12713"/>
                    <a:pt x="7750" y="7750"/>
                  </a:cubicBezTo>
                  <a:cubicBezTo>
                    <a:pt x="12713" y="2788"/>
                    <a:pt x="19444" y="0"/>
                    <a:pt x="264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2C4D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929852" cy="2144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Freeform 26"/>
          <p:cNvSpPr/>
          <p:nvPr/>
        </p:nvSpPr>
        <p:spPr>
          <a:xfrm rot="-2158170">
            <a:off x="15591674" y="1668964"/>
            <a:ext cx="499494" cy="688957"/>
          </a:xfrm>
          <a:custGeom>
            <a:avLst/>
            <a:gdLst/>
            <a:ahLst/>
            <a:cxnLst/>
            <a:rect l="l" t="t" r="r" b="b"/>
            <a:pathLst>
              <a:path w="499494" h="688957">
                <a:moveTo>
                  <a:pt x="0" y="0"/>
                </a:moveTo>
                <a:lnTo>
                  <a:pt x="499493" y="0"/>
                </a:lnTo>
                <a:lnTo>
                  <a:pt x="499493" y="688956"/>
                </a:lnTo>
                <a:lnTo>
                  <a:pt x="0" y="6889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128839">
            <a:off x="16125758" y="7062353"/>
            <a:ext cx="2808238" cy="3333220"/>
          </a:xfrm>
          <a:custGeom>
            <a:avLst/>
            <a:gdLst/>
            <a:ahLst/>
            <a:cxnLst/>
            <a:rect l="l" t="t" r="r" b="b"/>
            <a:pathLst>
              <a:path w="2808238" h="3333220">
                <a:moveTo>
                  <a:pt x="0" y="0"/>
                </a:moveTo>
                <a:lnTo>
                  <a:pt x="2808238" y="0"/>
                </a:lnTo>
                <a:lnTo>
                  <a:pt x="2808238" y="3333220"/>
                </a:lnTo>
                <a:lnTo>
                  <a:pt x="0" y="33332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 rot="1031798">
            <a:off x="662260" y="8071417"/>
            <a:ext cx="3100182" cy="2786289"/>
          </a:xfrm>
          <a:custGeom>
            <a:avLst/>
            <a:gdLst/>
            <a:ahLst/>
            <a:cxnLst/>
            <a:rect l="l" t="t" r="r" b="b"/>
            <a:pathLst>
              <a:path w="3100182" h="2786289">
                <a:moveTo>
                  <a:pt x="0" y="0"/>
                </a:moveTo>
                <a:lnTo>
                  <a:pt x="3100182" y="0"/>
                </a:lnTo>
                <a:lnTo>
                  <a:pt x="3100182" y="2786289"/>
                </a:lnTo>
                <a:lnTo>
                  <a:pt x="0" y="278628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6758722">
            <a:off x="-162025" y="886707"/>
            <a:ext cx="1999185" cy="2667062"/>
          </a:xfrm>
          <a:custGeom>
            <a:avLst/>
            <a:gdLst/>
            <a:ahLst/>
            <a:cxnLst/>
            <a:rect l="l" t="t" r="r" b="b"/>
            <a:pathLst>
              <a:path w="1999185" h="2667062">
                <a:moveTo>
                  <a:pt x="0" y="0"/>
                </a:moveTo>
                <a:lnTo>
                  <a:pt x="1999185" y="0"/>
                </a:lnTo>
                <a:lnTo>
                  <a:pt x="1999185" y="2667062"/>
                </a:lnTo>
                <a:lnTo>
                  <a:pt x="0" y="266706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 rot="-8886783">
            <a:off x="3430133" y="131993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344200" y="1410680"/>
            <a:ext cx="5599600" cy="201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40"/>
              </a:lnSpc>
            </a:pPr>
            <a:r>
              <a:rPr lang="en-US" sz="11815" spc="1334">
                <a:solidFill>
                  <a:srgbClr val="547884"/>
                </a:solidFill>
                <a:ea typeface="黄煜臣江西拙楷体" panose="02010600040101010101" charset="-122"/>
              </a:rPr>
              <a:t>目录</a:t>
            </a:r>
            <a:endParaRPr lang="en-US" sz="11815" spc="1334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32" name="Freeform 32"/>
          <p:cNvSpPr/>
          <p:nvPr>
            <p:custDataLst>
              <p:tags r:id="rId27"/>
            </p:custDataLst>
          </p:nvPr>
        </p:nvSpPr>
        <p:spPr>
          <a:xfrm rot="-5400000">
            <a:off x="3166550" y="4242679"/>
            <a:ext cx="1554162" cy="1478397"/>
          </a:xfrm>
          <a:custGeom>
            <a:avLst/>
            <a:gdLst/>
            <a:ahLst/>
            <a:cxnLst/>
            <a:rect l="l" t="t" r="r" b="b"/>
            <a:pathLst>
              <a:path w="1554162" h="1478397">
                <a:moveTo>
                  <a:pt x="0" y="0"/>
                </a:moveTo>
                <a:lnTo>
                  <a:pt x="1554162" y="0"/>
                </a:lnTo>
                <a:lnTo>
                  <a:pt x="1554162" y="1478396"/>
                </a:lnTo>
                <a:lnTo>
                  <a:pt x="0" y="14783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>
            <p:custDataLst>
              <p:tags r:id="rId28"/>
            </p:custDataLst>
          </p:nvPr>
        </p:nvSpPr>
        <p:spPr>
          <a:xfrm>
            <a:off x="3382472" y="4417914"/>
            <a:ext cx="1122319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65"/>
              </a:lnSpc>
              <a:spcBef>
                <a:spcPct val="0"/>
              </a:spcBef>
            </a:pPr>
            <a:r>
              <a:rPr lang="en-US" sz="6045" u="none" strike="noStrike" spc="471">
                <a:solidFill>
                  <a:srgbClr val="547884"/>
                </a:solidFill>
                <a:latin typeface="黄煜臣江西拙楷体" panose="02010600040101010101" charset="-122"/>
              </a:rPr>
              <a:t>01</a:t>
            </a:r>
            <a:endParaRPr lang="en-US" sz="6045" u="none" strike="noStrike" spc="471">
              <a:solidFill>
                <a:srgbClr val="547884"/>
              </a:solidFill>
              <a:latin typeface="黄煜臣江西拙楷体" panose="02010600040101010101" charset="-122"/>
            </a:endParaRPr>
          </a:p>
        </p:txBody>
      </p:sp>
      <p:sp>
        <p:nvSpPr>
          <p:cNvPr id="34" name="TextBox 34"/>
          <p:cNvSpPr txBox="1"/>
          <p:nvPr>
            <p:custDataLst>
              <p:tags r:id="rId29"/>
            </p:custDataLst>
          </p:nvPr>
        </p:nvSpPr>
        <p:spPr>
          <a:xfrm>
            <a:off x="4877054" y="4381720"/>
            <a:ext cx="3575329" cy="110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0"/>
              </a:lnSpc>
            </a:pPr>
            <a:r>
              <a:rPr lang="zh-CN" altLang="en-US" sz="6185" spc="451">
                <a:solidFill>
                  <a:srgbClr val="547884"/>
                </a:solidFill>
                <a:ea typeface="黄煜臣江西拙楷体" panose="02010600040101010101" charset="-122"/>
              </a:rPr>
              <a:t>需求</a:t>
            </a:r>
            <a:r>
              <a:rPr lang="zh-CN" altLang="en-US" sz="6185" spc="451">
                <a:solidFill>
                  <a:srgbClr val="547884"/>
                </a:solidFill>
                <a:ea typeface="黄煜臣江西拙楷体" panose="02010600040101010101" charset="-122"/>
              </a:rPr>
              <a:t>描述</a:t>
            </a:r>
            <a:endParaRPr lang="zh-CN" altLang="en-US" sz="6185" spc="451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36" name="Freeform 36"/>
          <p:cNvSpPr/>
          <p:nvPr>
            <p:custDataLst>
              <p:tags r:id="rId30"/>
            </p:custDataLst>
          </p:nvPr>
        </p:nvSpPr>
        <p:spPr>
          <a:xfrm rot="-5400000">
            <a:off x="9776144" y="4242679"/>
            <a:ext cx="1554162" cy="1478397"/>
          </a:xfrm>
          <a:custGeom>
            <a:avLst/>
            <a:gdLst/>
            <a:ahLst/>
            <a:cxnLst/>
            <a:rect l="l" t="t" r="r" b="b"/>
            <a:pathLst>
              <a:path w="1554162" h="1478397">
                <a:moveTo>
                  <a:pt x="0" y="0"/>
                </a:moveTo>
                <a:lnTo>
                  <a:pt x="1554163" y="0"/>
                </a:lnTo>
                <a:lnTo>
                  <a:pt x="1554163" y="1478396"/>
                </a:lnTo>
                <a:lnTo>
                  <a:pt x="0" y="14783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>
            <p:custDataLst>
              <p:tags r:id="rId31"/>
            </p:custDataLst>
          </p:nvPr>
        </p:nvSpPr>
        <p:spPr>
          <a:xfrm>
            <a:off x="9992066" y="4417914"/>
            <a:ext cx="1122319" cy="101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5"/>
              </a:lnSpc>
            </a:pPr>
            <a:r>
              <a:rPr lang="en-US" sz="6045" spc="471">
                <a:solidFill>
                  <a:srgbClr val="547884"/>
                </a:solidFill>
                <a:latin typeface="黄煜臣江西拙楷体" panose="02010600040101010101" charset="-122"/>
              </a:rPr>
              <a:t>02</a:t>
            </a:r>
            <a:endParaRPr lang="en-US" sz="6045" spc="471">
              <a:solidFill>
                <a:srgbClr val="547884"/>
              </a:solidFill>
              <a:latin typeface="黄煜臣江西拙楷体" panose="02010600040101010101" charset="-122"/>
            </a:endParaRPr>
          </a:p>
        </p:txBody>
      </p:sp>
      <p:sp>
        <p:nvSpPr>
          <p:cNvPr id="38" name="TextBox 38"/>
          <p:cNvSpPr txBox="1"/>
          <p:nvPr>
            <p:custDataLst>
              <p:tags r:id="rId32"/>
            </p:custDataLst>
          </p:nvPr>
        </p:nvSpPr>
        <p:spPr>
          <a:xfrm>
            <a:off x="11430133" y="4382355"/>
            <a:ext cx="3575329" cy="110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0"/>
              </a:lnSpc>
            </a:pPr>
            <a:r>
              <a:rPr lang="zh-CN" altLang="en-US" sz="6185" spc="451">
                <a:solidFill>
                  <a:srgbClr val="547884"/>
                </a:solidFill>
                <a:ea typeface="黄煜臣江西拙楷体" panose="02010600040101010101" charset="-122"/>
              </a:rPr>
              <a:t>算法设计</a:t>
            </a:r>
            <a:endParaRPr lang="zh-CN" altLang="en-US" sz="6185" spc="451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40" name="Freeform 40"/>
          <p:cNvSpPr/>
          <p:nvPr>
            <p:custDataLst>
              <p:tags r:id="rId33"/>
            </p:custDataLst>
          </p:nvPr>
        </p:nvSpPr>
        <p:spPr>
          <a:xfrm rot="-5400000">
            <a:off x="3166550" y="6577202"/>
            <a:ext cx="1554162" cy="1478397"/>
          </a:xfrm>
          <a:custGeom>
            <a:avLst/>
            <a:gdLst/>
            <a:ahLst/>
            <a:cxnLst/>
            <a:rect l="l" t="t" r="r" b="b"/>
            <a:pathLst>
              <a:path w="1554162" h="1478397">
                <a:moveTo>
                  <a:pt x="0" y="0"/>
                </a:moveTo>
                <a:lnTo>
                  <a:pt x="1554162" y="0"/>
                </a:lnTo>
                <a:lnTo>
                  <a:pt x="1554162" y="1478397"/>
                </a:lnTo>
                <a:lnTo>
                  <a:pt x="0" y="14783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>
            <p:custDataLst>
              <p:tags r:id="rId34"/>
            </p:custDataLst>
          </p:nvPr>
        </p:nvSpPr>
        <p:spPr>
          <a:xfrm>
            <a:off x="3382472" y="6752438"/>
            <a:ext cx="1122319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65"/>
              </a:lnSpc>
              <a:spcBef>
                <a:spcPct val="0"/>
              </a:spcBef>
            </a:pPr>
            <a:r>
              <a:rPr lang="en-US" sz="6045" u="none" strike="noStrike" spc="471">
                <a:solidFill>
                  <a:srgbClr val="547884"/>
                </a:solidFill>
                <a:latin typeface="黄煜臣江西拙楷体" panose="02010600040101010101" charset="-122"/>
              </a:rPr>
              <a:t>03</a:t>
            </a:r>
            <a:endParaRPr lang="en-US" sz="6045" u="none" strike="noStrike" spc="471">
              <a:solidFill>
                <a:srgbClr val="547884"/>
              </a:solidFill>
              <a:latin typeface="黄煜臣江西拙楷体" panose="02010600040101010101" charset="-122"/>
            </a:endParaRPr>
          </a:p>
        </p:txBody>
      </p:sp>
      <p:sp>
        <p:nvSpPr>
          <p:cNvPr id="42" name="TextBox 42"/>
          <p:cNvSpPr txBox="1"/>
          <p:nvPr>
            <p:custDataLst>
              <p:tags r:id="rId35"/>
            </p:custDataLst>
          </p:nvPr>
        </p:nvSpPr>
        <p:spPr>
          <a:xfrm>
            <a:off x="4877054" y="6698464"/>
            <a:ext cx="3575329" cy="110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0"/>
              </a:lnSpc>
            </a:pPr>
            <a:r>
              <a:rPr lang="zh-CN" altLang="en-US" sz="6185" spc="451">
                <a:solidFill>
                  <a:srgbClr val="547884"/>
                </a:solidFill>
                <a:ea typeface="黄煜臣江西拙楷体" panose="02010600040101010101" charset="-122"/>
              </a:rPr>
              <a:t>样例测试</a:t>
            </a:r>
            <a:endParaRPr lang="zh-CN" altLang="en-US" sz="6185" spc="451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44" name="Freeform 44"/>
          <p:cNvSpPr/>
          <p:nvPr>
            <p:custDataLst>
              <p:tags r:id="rId36"/>
            </p:custDataLst>
          </p:nvPr>
        </p:nvSpPr>
        <p:spPr>
          <a:xfrm rot="-5400000">
            <a:off x="9776144" y="6577202"/>
            <a:ext cx="1554162" cy="1478397"/>
          </a:xfrm>
          <a:custGeom>
            <a:avLst/>
            <a:gdLst/>
            <a:ahLst/>
            <a:cxnLst/>
            <a:rect l="l" t="t" r="r" b="b"/>
            <a:pathLst>
              <a:path w="1554162" h="1478397">
                <a:moveTo>
                  <a:pt x="0" y="0"/>
                </a:moveTo>
                <a:lnTo>
                  <a:pt x="1554163" y="0"/>
                </a:lnTo>
                <a:lnTo>
                  <a:pt x="1554163" y="1478397"/>
                </a:lnTo>
                <a:lnTo>
                  <a:pt x="0" y="14783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>
            <p:custDataLst>
              <p:tags r:id="rId37"/>
            </p:custDataLst>
          </p:nvPr>
        </p:nvSpPr>
        <p:spPr>
          <a:xfrm>
            <a:off x="9992066" y="6752438"/>
            <a:ext cx="1122319" cy="101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65"/>
              </a:lnSpc>
              <a:spcBef>
                <a:spcPct val="0"/>
              </a:spcBef>
            </a:pPr>
            <a:r>
              <a:rPr lang="en-US" sz="6045" u="none" strike="noStrike" spc="284">
                <a:solidFill>
                  <a:srgbClr val="547884"/>
                </a:solidFill>
                <a:latin typeface="黄煜臣江西拙楷体" panose="02010600040101010101" charset="-122"/>
              </a:rPr>
              <a:t>04</a:t>
            </a:r>
            <a:endParaRPr lang="en-US" sz="6045" u="none" strike="noStrike" spc="284">
              <a:solidFill>
                <a:srgbClr val="547884"/>
              </a:solidFill>
              <a:latin typeface="黄煜臣江西拙楷体" panose="02010600040101010101" charset="-122"/>
            </a:endParaRPr>
          </a:p>
        </p:txBody>
      </p:sp>
      <p:sp>
        <p:nvSpPr>
          <p:cNvPr id="46" name="TextBox 46"/>
          <p:cNvSpPr txBox="1"/>
          <p:nvPr>
            <p:custDataLst>
              <p:tags r:id="rId38"/>
            </p:custDataLst>
          </p:nvPr>
        </p:nvSpPr>
        <p:spPr>
          <a:xfrm>
            <a:off x="11430768" y="6752439"/>
            <a:ext cx="3575329" cy="110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0"/>
              </a:lnSpc>
            </a:pPr>
            <a:r>
              <a:rPr lang="zh-CN" altLang="en-US" sz="6185" spc="451">
                <a:solidFill>
                  <a:srgbClr val="547884"/>
                </a:solidFill>
                <a:ea typeface="黄煜臣江西拙楷体" panose="02010600040101010101" charset="-122"/>
              </a:rPr>
              <a:t>分析</a:t>
            </a:r>
            <a:r>
              <a:rPr lang="zh-CN" altLang="en-US" sz="6185" spc="451">
                <a:solidFill>
                  <a:srgbClr val="547884"/>
                </a:solidFill>
                <a:ea typeface="黄煜臣江西拙楷体" panose="02010600040101010101" charset="-122"/>
              </a:rPr>
              <a:t>总结</a:t>
            </a:r>
            <a:endParaRPr lang="zh-CN" altLang="en-US" sz="6185" spc="451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48" name="Freeform 48"/>
          <p:cNvSpPr/>
          <p:nvPr/>
        </p:nvSpPr>
        <p:spPr>
          <a:xfrm rot="-7618543">
            <a:off x="14892241" y="9482846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485521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主程序设计</a:t>
            </a:r>
            <a:endParaRPr lang="zh-CN" altLang="en-US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93670" y="1409700"/>
            <a:ext cx="14014450" cy="8273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#include"</a:t>
            </a:r>
            <a:r>
              <a:rPr sz="2800" b="1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Ntree.h</a:t>
            </a: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"</a:t>
            </a:r>
            <a:endParaRPr sz="2800" spc="318">
              <a:solidFill>
                <a:srgbClr val="547884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#include"</a:t>
            </a:r>
            <a:r>
              <a:rPr sz="2800" b="1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oper.h</a:t>
            </a: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"</a:t>
            </a:r>
            <a:endParaRPr sz="2800" spc="318">
              <a:solidFill>
                <a:srgbClr val="547884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#include"</a:t>
            </a:r>
            <a:r>
              <a:rPr sz="2800" b="1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picture.h</a:t>
            </a: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"</a:t>
            </a:r>
            <a:endParaRPr sz="2800" spc="318">
              <a:solidFill>
                <a:srgbClr val="547884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int main() {</a:t>
            </a:r>
            <a:endParaRPr sz="2800" spc="318">
              <a:solidFill>
                <a:srgbClr val="547884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	string filename = "text.txt";	</a:t>
            </a:r>
            <a:endParaRPr sz="2800" spc="318">
              <a:solidFill>
                <a:srgbClr val="547884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 </a:t>
            </a:r>
            <a:r>
              <a:rPr lang="en-US"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       </a:t>
            </a: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indexTextFile(filename, Ti);</a:t>
            </a:r>
            <a:r>
              <a:rPr sz="2800" spc="318">
                <a:solidFill>
                  <a:srgbClr val="C00000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// 读取文本文档并索引化</a:t>
            </a:r>
            <a:r>
              <a:rPr lang="en-US" sz="2800" spc="318">
                <a:solidFill>
                  <a:srgbClr val="C00000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(oper.h</a:t>
            </a:r>
            <a:r>
              <a:rPr lang="zh-CN" altLang="en-US" sz="2800" spc="318">
                <a:solidFill>
                  <a:srgbClr val="C00000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中函数</a:t>
            </a:r>
            <a:r>
              <a:rPr lang="en-US" sz="2800" spc="318">
                <a:solidFill>
                  <a:srgbClr val="C00000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)</a:t>
            </a:r>
            <a:endParaRPr sz="2800" spc="318">
              <a:solidFill>
                <a:srgbClr val="547884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	picture();</a:t>
            </a:r>
            <a:r>
              <a:rPr sz="2800" spc="318">
                <a:solidFill>
                  <a:srgbClr val="C00000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//图形化界面</a:t>
            </a:r>
            <a:r>
              <a:rPr lang="en-US" sz="2800" spc="318">
                <a:solidFill>
                  <a:srgbClr val="C00000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(picture.h</a:t>
            </a:r>
            <a:r>
              <a:rPr lang="zh-CN" altLang="en-US" sz="2800" spc="318">
                <a:solidFill>
                  <a:srgbClr val="C00000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中主函数</a:t>
            </a:r>
            <a:r>
              <a:rPr lang="en-US" sz="2800" spc="318">
                <a:solidFill>
                  <a:srgbClr val="C00000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)</a:t>
            </a:r>
            <a:endParaRPr sz="2800" spc="318">
              <a:solidFill>
                <a:srgbClr val="547884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	getchar();</a:t>
            </a:r>
            <a:endParaRPr sz="2800" spc="318">
              <a:solidFill>
                <a:srgbClr val="547884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	closegraph();</a:t>
            </a:r>
            <a:r>
              <a:rPr sz="2800" spc="318">
                <a:solidFill>
                  <a:srgbClr val="C00000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//关闭窗口</a:t>
            </a:r>
            <a:endParaRPr sz="2800" spc="318">
              <a:solidFill>
                <a:srgbClr val="C00000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  <a:p>
            <a:pPr>
              <a:lnSpc>
                <a:spcPct val="190000"/>
              </a:lnSpc>
            </a:pPr>
            <a:r>
              <a:rPr sz="2800" spc="318">
                <a:solidFill>
                  <a:srgbClr val="547884"/>
                </a:solidFill>
                <a:latin typeface="Calibri" panose="020F0502020204030204" charset="0"/>
                <a:ea typeface="新宋体" panose="02010609030101010101" charset="-122"/>
                <a:cs typeface="Calibri" panose="020F0502020204030204" charset="0"/>
                <a:sym typeface="+mn-ea"/>
              </a:rPr>
              <a:t>}</a:t>
            </a:r>
            <a:endParaRPr sz="2800" spc="318">
              <a:solidFill>
                <a:srgbClr val="547884"/>
              </a:solidFill>
              <a:latin typeface="Calibri" panose="020F0502020204030204" charset="0"/>
              <a:ea typeface="新宋体" panose="02010609030101010101" charset="-122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1161224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数据结构设计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-N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tree.h</a:t>
            </a:r>
            <a:endParaRPr lang="en-US" altLang="zh-CN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1569085"/>
            <a:ext cx="6266815" cy="4837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1447800" y="6819900"/>
            <a:ext cx="5344160" cy="2897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·26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个</a:t>
            </a: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children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节点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·positions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行号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数组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是否到达单词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结尾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39000" y="1875155"/>
            <a:ext cx="10174605" cy="1962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·ADT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方法：插入单词、单词是否存在、查询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单词、删除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单词、清空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单词表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1400" y="4000500"/>
            <a:ext cx="9264650" cy="4475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1161224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数据结构设计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-N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tree.h</a:t>
            </a:r>
            <a:endParaRPr lang="en-US" altLang="zh-CN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22740" y="1562100"/>
            <a:ext cx="8421370" cy="5001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alt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对于单词中的每个字符c，执行以下操作：</a:t>
            </a:r>
            <a:endParaRPr lang="zh-CN" altLang="en-US"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</a:t>
            </a:r>
            <a:r>
              <a:rPr lang="en-US" altLang="zh-CN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-</a:t>
            </a:r>
            <a:r>
              <a:rPr lang="zh-CN" altLang="en-US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计算c在字母表中的索引</a:t>
            </a:r>
            <a:endParaRPr lang="zh-CN" altLang="en-US" sz="24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-</a:t>
            </a:r>
            <a:r>
              <a:rPr lang="zh-CN" altLang="en-US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检查curr子节点中是否存在与</a:t>
            </a:r>
            <a:r>
              <a:rPr lang="en-US" altLang="zh-CN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c</a:t>
            </a:r>
            <a:r>
              <a:rPr lang="zh-CN" altLang="en-US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对应的子节点。不存在则创建一个新节点，并将其赋值给curr-&gt;children[index]。</a:t>
            </a:r>
            <a:endParaRPr lang="zh-CN" altLang="en-US" sz="24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-</a:t>
            </a:r>
            <a:r>
              <a:rPr lang="zh-CN" altLang="en-US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将curr移动到当前字符对应的子节点，处理下一个字符。</a:t>
            </a:r>
            <a:endParaRPr lang="zh-CN" altLang="en-US"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2781300"/>
            <a:ext cx="8318500" cy="4655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文本框 20"/>
          <p:cNvSpPr txBox="1"/>
          <p:nvPr/>
        </p:nvSpPr>
        <p:spPr>
          <a:xfrm>
            <a:off x="9296400" y="6972300"/>
            <a:ext cx="8201660" cy="219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90000"/>
              </a:lnSpc>
            </a:pPr>
            <a:r>
              <a:rPr lang="en-US" alt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在最后一个字符所在的节点上做标志，表示从根节点到当前节点的路径构成了一个完整的单词。</a:t>
            </a:r>
            <a:endParaRPr lang="zh-CN" altLang="en-US"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更新当前单词在文本中的位置position。</a:t>
            </a:r>
            <a:endParaRPr lang="zh-CN" altLang="en-US"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1161224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数据结构设计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-N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tree.h</a:t>
            </a:r>
            <a:endParaRPr lang="en-US" altLang="zh-CN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82000" y="2040890"/>
            <a:ext cx="8421370" cy="5588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search函数用于检查Trie中是否存在给定的单词。</a:t>
            </a:r>
            <a:endParaRPr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-</a:t>
            </a:r>
            <a:r>
              <a:rPr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从根节点开始遍历单词中的每个字符，查找对应的子节点，如果子节点不存在，则返回false，表示该单词不在Trie中。如果遍历完所有字符后，当前节点是一个单词的结束节点，则返回true，否则返回false。</a:t>
            </a:r>
            <a:endParaRPr sz="20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endParaRPr sz="20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searchWord函数用于查询 Trie中特定单词的位置。</a:t>
            </a:r>
            <a:endParaRPr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-</a:t>
            </a:r>
            <a:r>
              <a:rPr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遍历给定单词的每个字符，查找对应的子节点，直到找到最后一个字符所对应的节点，然后返回该节点的位置信息。</a:t>
            </a:r>
            <a:endParaRPr sz="20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4290" y="1638300"/>
            <a:ext cx="6507480" cy="7559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1161224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数据结构设计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-N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tree.h</a:t>
            </a:r>
            <a:endParaRPr lang="en-US" altLang="zh-CN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33435" y="2174240"/>
            <a:ext cx="8421370" cy="6172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removeHelper是一个用于在Trie中递归删除单词</a:t>
            </a:r>
            <a:r>
              <a:rPr 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中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每个字符</a:t>
            </a:r>
            <a:r>
              <a:rPr 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的函数。</a:t>
            </a:r>
            <a:endParaRPr lang="zh-CN"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altLang="zh-CN" sz="2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</a:t>
            </a:r>
            <a:r>
              <a:rPr lang="en-US" altLang="zh-CN"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-</a:t>
            </a:r>
            <a:r>
              <a:rPr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如果当前深度等于单词长度</a:t>
            </a:r>
            <a:r>
              <a:rPr lang="zh-CN"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，</a:t>
            </a:r>
            <a:r>
              <a:rPr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表示已经到达单词的末尾，需要检查当前节点是否是单词的结尾。如果不是，则直接返回 false。如果是单词的结尾，则将当前节点的 isEndOfWord 标记为false，表示该单词已被删除。</a:t>
            </a:r>
            <a:endParaRPr sz="20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-</a:t>
            </a:r>
            <a:r>
              <a:rPr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如果当前深度小于单词长度，并且当前字符在当前节点的子节点数组中存在，则递归调用removeHelper函数，处理下一个字符。</a:t>
            </a:r>
            <a:endParaRPr sz="20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-</a:t>
            </a:r>
            <a:r>
              <a:rPr sz="20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递归返回后，判断是否需要删除当前节点。</a:t>
            </a:r>
            <a:endParaRPr sz="20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943100"/>
            <a:ext cx="7137400" cy="661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1161224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数据结构设计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-N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tree.h</a:t>
            </a:r>
            <a:endParaRPr lang="en-US" altLang="zh-CN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77200" y="1875155"/>
            <a:ext cx="8737600" cy="6404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clearHelper是一个用于清空Trie中节点</a:t>
            </a:r>
            <a:r>
              <a:rPr 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的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递归函数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。</a:t>
            </a:r>
            <a:endParaRPr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</a:t>
            </a:r>
            <a:r>
              <a:rPr lang="en-US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-</a:t>
            </a:r>
            <a:r>
              <a:rPr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循环遍历当前节点的所有子节点。对于每个子节点，如果存在，则递归调用 clearHelper 函数，清空该子节点的子节点，并将其释放。然后将当前节点的子节点指针置为空。</a:t>
            </a:r>
            <a:endParaRPr sz="24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-</a:t>
            </a:r>
            <a:r>
              <a:rPr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当所有子节点都被处理完毕后，递归返回上一层，继续处理父节点的其他子节点。</a:t>
            </a:r>
            <a:endParaRPr sz="24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clear 函数中，清空完所有节点后，重新分配一个新的根节点，以便Trie数据结构可以被重新使用。</a:t>
            </a:r>
            <a:endParaRPr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1943100"/>
            <a:ext cx="6498590" cy="6017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1161224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算法设计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-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oper.h</a:t>
            </a:r>
            <a:endParaRPr lang="en-US" altLang="zh-CN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6800" y="1875155"/>
            <a:ext cx="8421370" cy="7106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首先打开指定的文件</a:t>
            </a:r>
            <a:endParaRPr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逐行读取文件内容。</a:t>
            </a:r>
            <a:endParaRPr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</a:t>
            </a:r>
            <a:r>
              <a:rPr lang="en-US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-</a:t>
            </a:r>
            <a:r>
              <a:rPr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在每一行中使用一个字符串变量word来收集单词，并将每个字符转换为小写字母以统一大小写。</a:t>
            </a:r>
            <a:endParaRPr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</a:t>
            </a:r>
            <a:r>
              <a:rPr lang="en-US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-</a:t>
            </a:r>
            <a:r>
              <a:rPr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在遍历每个字符时，如果遇到的是字母字符，则将其添加到 word 中。如果遇到的是非字母字符，则将之前收集的单词插入到Trie中，并清空word。</a:t>
            </a:r>
            <a:endParaRPr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-</a:t>
            </a:r>
            <a:r>
              <a:rPr sz="24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在每一行处理完毕后，如果word非空，则说明还有一个单词未处理完毕，将其插入到Trie中。</a:t>
            </a:r>
            <a:endParaRPr sz="24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关闭文件</a:t>
            </a:r>
            <a:endParaRPr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9655" y="1104900"/>
            <a:ext cx="6817360" cy="8237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1161224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算法设计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-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oper.h</a:t>
            </a:r>
            <a:endParaRPr lang="en-US" altLang="zh-CN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1870" y="2095500"/>
            <a:ext cx="8421370" cy="6637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displayTrieWords函数通过递归遍历Trie树来显示所有单词。</a:t>
            </a:r>
            <a:endParaRPr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en-US" sz="28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-</a:t>
            </a:r>
            <a:r>
              <a:rPr sz="28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首先检查当前节点是否为空，如果为空则直接返回。然后，如果当前节点表示一个单词的结尾，则输出该单词以及其出现的行号。接着，函数递归遍历当前节点的所有子节点，对每个子节点执行相同的操作，同时更新前缀为当前前缀加上对应字符。</a:t>
            </a:r>
            <a:endParaRPr 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29800" y="1524635"/>
            <a:ext cx="7174230" cy="7136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1161224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图形化</a:t>
            </a: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界面设计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-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picture.h</a:t>
            </a:r>
            <a:endParaRPr lang="en-US" altLang="zh-CN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1790700"/>
            <a:ext cx="4172585" cy="1938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rcRect b="42788"/>
          <a:stretch>
            <a:fillRect/>
          </a:stretch>
        </p:blipFill>
        <p:spPr>
          <a:xfrm>
            <a:off x="10134600" y="5143500"/>
            <a:ext cx="6890385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右箭头 21"/>
          <p:cNvSpPr/>
          <p:nvPr/>
        </p:nvSpPr>
        <p:spPr>
          <a:xfrm rot="720000">
            <a:off x="7010400" y="2628900"/>
            <a:ext cx="1905000" cy="762000"/>
          </a:xfrm>
          <a:prstGeom prst="rightArrow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2800" y="5372100"/>
            <a:ext cx="5699125" cy="43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右箭头 18"/>
          <p:cNvSpPr/>
          <p:nvPr/>
        </p:nvSpPr>
        <p:spPr>
          <a:xfrm rot="3000000">
            <a:off x="4624705" y="4302125"/>
            <a:ext cx="1241425" cy="518795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096000" y="3734435"/>
            <a:ext cx="3134995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90000"/>
              </a:lnSpc>
            </a:pP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各界面初始化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7000" y="1638300"/>
            <a:ext cx="4281170" cy="27698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animBg="1"/>
      <p:bldP spid="21" grpId="0"/>
      <p:bldP spid="21" grpId="1"/>
      <p:bldP spid="19" grpId="0" animBg="1"/>
      <p:bldP spid="1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04290" y="447675"/>
            <a:ext cx="1161224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图形化</a:t>
            </a: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界面设计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-</a:t>
            </a:r>
            <a:r>
              <a:rPr lang="en-US" altLang="zh-CN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picture.h</a:t>
            </a:r>
            <a:endParaRPr lang="en-US" altLang="zh-CN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1664335"/>
            <a:ext cx="6120765" cy="2722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右箭头 21"/>
          <p:cNvSpPr/>
          <p:nvPr/>
        </p:nvSpPr>
        <p:spPr>
          <a:xfrm>
            <a:off x="8458835" y="2628900"/>
            <a:ext cx="2914015" cy="649605"/>
          </a:xfrm>
          <a:prstGeom prst="rightArrow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305800" y="1701165"/>
            <a:ext cx="3219450" cy="979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90000"/>
              </a:lnSpc>
            </a:pP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第一次鼠标点击</a:t>
            </a:r>
            <a:endParaRPr lang="en-US" altLang="zh-CN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39200" y="3162300"/>
            <a:ext cx="2022475" cy="979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90000"/>
              </a:lnSpc>
            </a:pP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界面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选择</a:t>
            </a:r>
            <a:endParaRPr lang="zh-CN" alt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8200" y="952500"/>
            <a:ext cx="4843780" cy="3917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490855" y="5219700"/>
            <a:ext cx="3256915" cy="890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90000"/>
              </a:lnSpc>
            </a:pP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第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二次鼠标点击</a:t>
            </a:r>
            <a:endParaRPr lang="en-US" altLang="zh-CN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8330" y="5981700"/>
            <a:ext cx="2649855" cy="963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90000"/>
              </a:lnSpc>
            </a:pP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键盘读入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单词</a:t>
            </a:r>
            <a:endParaRPr lang="zh-CN" alt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2110" y="4805045"/>
            <a:ext cx="6086475" cy="5182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直角上箭头 24"/>
          <p:cNvSpPr/>
          <p:nvPr/>
        </p:nvSpPr>
        <p:spPr>
          <a:xfrm rot="5400000">
            <a:off x="2875915" y="5714365"/>
            <a:ext cx="2954655" cy="1390650"/>
          </a:xfrm>
          <a:prstGeom prst="bentUpArrow">
            <a:avLst>
              <a:gd name="adj1" fmla="val 26875"/>
              <a:gd name="adj2" fmla="val 25000"/>
              <a:gd name="adj3" fmla="val 25000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animBg="1"/>
      <p:bldP spid="21" grpId="0"/>
      <p:bldP spid="21" grpId="1"/>
      <p:bldP spid="17" grpId="0"/>
      <p:bldP spid="17" grpId="1"/>
      <p:bldP spid="20" grpId="0"/>
      <p:bldP spid="20" grpId="1"/>
      <p:bldP spid="23" grpId="0"/>
      <p:bldP spid="23" grpId="1"/>
      <p:bldP spid="25" grpId="0" animBg="1"/>
      <p:bldP spid="2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38781">
            <a:off x="-2746884" y="-2459810"/>
            <a:ext cx="6521379" cy="4529641"/>
          </a:xfrm>
          <a:custGeom>
            <a:avLst/>
            <a:gdLst/>
            <a:ahLst/>
            <a:cxnLst/>
            <a:rect l="l" t="t" r="r" b="b"/>
            <a:pathLst>
              <a:path w="6521379" h="4529641">
                <a:moveTo>
                  <a:pt x="0" y="0"/>
                </a:moveTo>
                <a:lnTo>
                  <a:pt x="6521379" y="0"/>
                </a:lnTo>
                <a:lnTo>
                  <a:pt x="6521379" y="4529641"/>
                </a:lnTo>
                <a:lnTo>
                  <a:pt x="0" y="452964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78899">
            <a:off x="-2195692" y="-1743860"/>
            <a:ext cx="5935399" cy="2870575"/>
          </a:xfrm>
          <a:custGeom>
            <a:avLst/>
            <a:gdLst/>
            <a:ahLst/>
            <a:cxnLst/>
            <a:rect l="l" t="t" r="r" b="b"/>
            <a:pathLst>
              <a:path w="5935399" h="2870575">
                <a:moveTo>
                  <a:pt x="0" y="0"/>
                </a:moveTo>
                <a:lnTo>
                  <a:pt x="5935400" y="0"/>
                </a:lnTo>
                <a:lnTo>
                  <a:pt x="5935400" y="2870575"/>
                </a:lnTo>
                <a:lnTo>
                  <a:pt x="0" y="2870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78899">
            <a:off x="-1969622" y="-1396066"/>
            <a:ext cx="4966856" cy="2402152"/>
          </a:xfrm>
          <a:custGeom>
            <a:avLst/>
            <a:gdLst/>
            <a:ahLst/>
            <a:cxnLst/>
            <a:rect l="l" t="t" r="r" b="b"/>
            <a:pathLst>
              <a:path w="4966856" h="2402152">
                <a:moveTo>
                  <a:pt x="0" y="0"/>
                </a:moveTo>
                <a:lnTo>
                  <a:pt x="4966856" y="0"/>
                </a:lnTo>
                <a:lnTo>
                  <a:pt x="4966856" y="2402153"/>
                </a:lnTo>
                <a:lnTo>
                  <a:pt x="0" y="2402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78899">
            <a:off x="-1592578" y="-1213713"/>
            <a:ext cx="4212767" cy="2037447"/>
          </a:xfrm>
          <a:custGeom>
            <a:avLst/>
            <a:gdLst/>
            <a:ahLst/>
            <a:cxnLst/>
            <a:rect l="l" t="t" r="r" b="b"/>
            <a:pathLst>
              <a:path w="4212767" h="2037447">
                <a:moveTo>
                  <a:pt x="0" y="0"/>
                </a:moveTo>
                <a:lnTo>
                  <a:pt x="4212767" y="0"/>
                </a:lnTo>
                <a:lnTo>
                  <a:pt x="4212767" y="2037447"/>
                </a:lnTo>
                <a:lnTo>
                  <a:pt x="0" y="2037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78899">
            <a:off x="-1193210" y="-1020564"/>
            <a:ext cx="3414032" cy="1651150"/>
          </a:xfrm>
          <a:custGeom>
            <a:avLst/>
            <a:gdLst/>
            <a:ahLst/>
            <a:cxnLst/>
            <a:rect l="l" t="t" r="r" b="b"/>
            <a:pathLst>
              <a:path w="3414032" h="1651150">
                <a:moveTo>
                  <a:pt x="0" y="0"/>
                </a:moveTo>
                <a:lnTo>
                  <a:pt x="3414032" y="0"/>
                </a:lnTo>
                <a:lnTo>
                  <a:pt x="3414032" y="1651149"/>
                </a:lnTo>
                <a:lnTo>
                  <a:pt x="0" y="1651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978899">
            <a:off x="-272841" y="-225534"/>
            <a:ext cx="1573294" cy="760902"/>
          </a:xfrm>
          <a:custGeom>
            <a:avLst/>
            <a:gdLst/>
            <a:ahLst/>
            <a:cxnLst/>
            <a:rect l="l" t="t" r="r" b="b"/>
            <a:pathLst>
              <a:path w="1573294" h="760902">
                <a:moveTo>
                  <a:pt x="0" y="0"/>
                </a:moveTo>
                <a:lnTo>
                  <a:pt x="1573294" y="0"/>
                </a:lnTo>
                <a:lnTo>
                  <a:pt x="1573294" y="760902"/>
                </a:lnTo>
                <a:lnTo>
                  <a:pt x="0" y="76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218543">
            <a:off x="3368578" y="-58538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4168289" y="8012966"/>
            <a:ext cx="3567463" cy="4573670"/>
          </a:xfrm>
          <a:custGeom>
            <a:avLst/>
            <a:gdLst/>
            <a:ahLst/>
            <a:cxnLst/>
            <a:rect l="l" t="t" r="r" b="b"/>
            <a:pathLst>
              <a:path w="3567463" h="4573670">
                <a:moveTo>
                  <a:pt x="0" y="0"/>
                </a:moveTo>
                <a:lnTo>
                  <a:pt x="3567463" y="0"/>
                </a:lnTo>
                <a:lnTo>
                  <a:pt x="3567463" y="4573671"/>
                </a:lnTo>
                <a:lnTo>
                  <a:pt x="0" y="45736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34382" y="8673644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8" y="0"/>
                </a:lnTo>
                <a:lnTo>
                  <a:pt x="4208538" y="2647871"/>
                </a:lnTo>
                <a:lnTo>
                  <a:pt x="0" y="2647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935903">
            <a:off x="2654135" y="8677557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4139" y="9128638"/>
            <a:ext cx="753271" cy="753271"/>
          </a:xfrm>
          <a:custGeom>
            <a:avLst/>
            <a:gdLst/>
            <a:ahLst/>
            <a:cxnLst/>
            <a:rect l="l" t="t" r="r" b="b"/>
            <a:pathLst>
              <a:path w="753271" h="753271">
                <a:moveTo>
                  <a:pt x="0" y="0"/>
                </a:moveTo>
                <a:lnTo>
                  <a:pt x="753272" y="0"/>
                </a:lnTo>
                <a:lnTo>
                  <a:pt x="753272" y="753271"/>
                </a:lnTo>
                <a:lnTo>
                  <a:pt x="0" y="7532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1266" y="824705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0927" y="956961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7072" y="867364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74262" y="934912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28551" y="-376436"/>
            <a:ext cx="3090631" cy="2939962"/>
          </a:xfrm>
          <a:custGeom>
            <a:avLst/>
            <a:gdLst/>
            <a:ahLst/>
            <a:cxnLst/>
            <a:rect l="l" t="t" r="r" b="b"/>
            <a:pathLst>
              <a:path w="3090631" h="2939962">
                <a:moveTo>
                  <a:pt x="0" y="0"/>
                </a:moveTo>
                <a:lnTo>
                  <a:pt x="3090631" y="0"/>
                </a:lnTo>
                <a:lnTo>
                  <a:pt x="3090631" y="2939962"/>
                </a:lnTo>
                <a:lnTo>
                  <a:pt x="0" y="29399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3487389" y="9349129"/>
            <a:ext cx="3163747" cy="4007870"/>
            <a:chOff x="0" y="0"/>
            <a:chExt cx="4218330" cy="5343827"/>
          </a:xfrm>
        </p:grpSpPr>
        <p:sp>
          <p:nvSpPr>
            <p:cNvPr id="19" name="Freeform 19"/>
            <p:cNvSpPr/>
            <p:nvPr/>
          </p:nvSpPr>
          <p:spPr>
            <a:xfrm rot="6978899">
              <a:off x="-296297" y="1508544"/>
              <a:ext cx="4810924" cy="2326738"/>
            </a:xfrm>
            <a:custGeom>
              <a:avLst/>
              <a:gdLst/>
              <a:ahLst/>
              <a:cxnLst/>
              <a:rect l="l" t="t" r="r" b="b"/>
              <a:pathLst>
                <a:path w="4810924" h="2326738">
                  <a:moveTo>
                    <a:pt x="0" y="0"/>
                  </a:moveTo>
                  <a:lnTo>
                    <a:pt x="4810924" y="0"/>
                  </a:lnTo>
                  <a:lnTo>
                    <a:pt x="4810924" y="2326738"/>
                  </a:lnTo>
                  <a:lnTo>
                    <a:pt x="0" y="232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6978899">
              <a:off x="68910" y="1685172"/>
              <a:ext cx="4080509" cy="1973483"/>
            </a:xfrm>
            <a:custGeom>
              <a:avLst/>
              <a:gdLst/>
              <a:ahLst/>
              <a:cxnLst/>
              <a:rect l="l" t="t" r="r" b="b"/>
              <a:pathLst>
                <a:path w="4080509" h="1973483">
                  <a:moveTo>
                    <a:pt x="0" y="0"/>
                  </a:moveTo>
                  <a:lnTo>
                    <a:pt x="4080509" y="0"/>
                  </a:lnTo>
                  <a:lnTo>
                    <a:pt x="4080509" y="1973483"/>
                  </a:lnTo>
                  <a:lnTo>
                    <a:pt x="0" y="197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6978899">
              <a:off x="455740" y="1872257"/>
              <a:ext cx="3306850" cy="1599313"/>
            </a:xfrm>
            <a:custGeom>
              <a:avLst/>
              <a:gdLst/>
              <a:ahLst/>
              <a:cxnLst/>
              <a:rect l="l" t="t" r="r" b="b"/>
              <a:pathLst>
                <a:path w="3306850" h="1599313">
                  <a:moveTo>
                    <a:pt x="0" y="0"/>
                  </a:moveTo>
                  <a:lnTo>
                    <a:pt x="3306850" y="0"/>
                  </a:lnTo>
                  <a:lnTo>
                    <a:pt x="3306850" y="1599313"/>
                  </a:lnTo>
                  <a:lnTo>
                    <a:pt x="0" y="159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978899">
              <a:off x="1347214" y="2642328"/>
              <a:ext cx="1523901" cy="737014"/>
            </a:xfrm>
            <a:custGeom>
              <a:avLst/>
              <a:gdLst/>
              <a:ahLst/>
              <a:cxnLst/>
              <a:rect l="l" t="t" r="r" b="b"/>
              <a:pathLst>
                <a:path w="1523901" h="737014">
                  <a:moveTo>
                    <a:pt x="0" y="0"/>
                  </a:moveTo>
                  <a:lnTo>
                    <a:pt x="1523901" y="0"/>
                  </a:lnTo>
                  <a:lnTo>
                    <a:pt x="1523901" y="737014"/>
                  </a:lnTo>
                  <a:lnTo>
                    <a:pt x="0" y="737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2326322" y="1259962"/>
            <a:ext cx="13635356" cy="7767077"/>
            <a:chOff x="0" y="0"/>
            <a:chExt cx="3591205" cy="20456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91205" cy="2045650"/>
            </a:xfrm>
            <a:custGeom>
              <a:avLst/>
              <a:gdLst/>
              <a:ahLst/>
              <a:cxnLst/>
              <a:rect l="l" t="t" r="r" b="b"/>
              <a:pathLst>
                <a:path w="3591205" h="2045650">
                  <a:moveTo>
                    <a:pt x="28957" y="0"/>
                  </a:moveTo>
                  <a:lnTo>
                    <a:pt x="3562248" y="0"/>
                  </a:lnTo>
                  <a:cubicBezTo>
                    <a:pt x="3569928" y="0"/>
                    <a:pt x="3577293" y="3051"/>
                    <a:pt x="3582724" y="8481"/>
                  </a:cubicBezTo>
                  <a:cubicBezTo>
                    <a:pt x="3588154" y="13912"/>
                    <a:pt x="3591205" y="21277"/>
                    <a:pt x="3591205" y="28957"/>
                  </a:cubicBezTo>
                  <a:lnTo>
                    <a:pt x="3591205" y="2016693"/>
                  </a:lnTo>
                  <a:cubicBezTo>
                    <a:pt x="3591205" y="2024373"/>
                    <a:pt x="3588154" y="2031738"/>
                    <a:pt x="3582724" y="2037169"/>
                  </a:cubicBezTo>
                  <a:cubicBezTo>
                    <a:pt x="3577293" y="2042599"/>
                    <a:pt x="3569928" y="2045650"/>
                    <a:pt x="3562248" y="2045650"/>
                  </a:cubicBezTo>
                  <a:lnTo>
                    <a:pt x="28957" y="2045650"/>
                  </a:lnTo>
                  <a:cubicBezTo>
                    <a:pt x="21277" y="2045650"/>
                    <a:pt x="13912" y="2042599"/>
                    <a:pt x="8481" y="2037169"/>
                  </a:cubicBezTo>
                  <a:cubicBezTo>
                    <a:pt x="3051" y="2031738"/>
                    <a:pt x="0" y="2024373"/>
                    <a:pt x="0" y="2016693"/>
                  </a:cubicBezTo>
                  <a:lnTo>
                    <a:pt x="0" y="28957"/>
                  </a:lnTo>
                  <a:cubicBezTo>
                    <a:pt x="0" y="21277"/>
                    <a:pt x="3051" y="13912"/>
                    <a:pt x="8481" y="8481"/>
                  </a:cubicBezTo>
                  <a:cubicBezTo>
                    <a:pt x="13912" y="3051"/>
                    <a:pt x="21277" y="0"/>
                    <a:pt x="289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2C4D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91205" cy="208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Freeform 26"/>
          <p:cNvSpPr/>
          <p:nvPr/>
        </p:nvSpPr>
        <p:spPr>
          <a:xfrm rot="6431798">
            <a:off x="-259836" y="1646952"/>
            <a:ext cx="3301525" cy="2967245"/>
          </a:xfrm>
          <a:custGeom>
            <a:avLst/>
            <a:gdLst/>
            <a:ahLst/>
            <a:cxnLst/>
            <a:rect l="l" t="t" r="r" b="b"/>
            <a:pathLst>
              <a:path w="3301525" h="2967245">
                <a:moveTo>
                  <a:pt x="0" y="0"/>
                </a:moveTo>
                <a:lnTo>
                  <a:pt x="3301525" y="0"/>
                </a:lnTo>
                <a:lnTo>
                  <a:pt x="3301525" y="2967245"/>
                </a:lnTo>
                <a:lnTo>
                  <a:pt x="0" y="296724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254668" y="7275924"/>
            <a:ext cx="3550954" cy="3191420"/>
          </a:xfrm>
          <a:custGeom>
            <a:avLst/>
            <a:gdLst/>
            <a:ahLst/>
            <a:cxnLst/>
            <a:rect l="l" t="t" r="r" b="b"/>
            <a:pathLst>
              <a:path w="3550954" h="3191420">
                <a:moveTo>
                  <a:pt x="0" y="0"/>
                </a:moveTo>
                <a:lnTo>
                  <a:pt x="3550954" y="0"/>
                </a:lnTo>
                <a:lnTo>
                  <a:pt x="3550954" y="3191420"/>
                </a:lnTo>
                <a:lnTo>
                  <a:pt x="0" y="31914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9881069" flipH="1">
            <a:off x="14897377" y="-599302"/>
            <a:ext cx="2640090" cy="3133638"/>
          </a:xfrm>
          <a:custGeom>
            <a:avLst/>
            <a:gdLst/>
            <a:ahLst/>
            <a:cxnLst/>
            <a:rect l="l" t="t" r="r" b="b"/>
            <a:pathLst>
              <a:path w="2640090" h="3133638">
                <a:moveTo>
                  <a:pt x="2640090" y="0"/>
                </a:moveTo>
                <a:lnTo>
                  <a:pt x="0" y="0"/>
                </a:lnTo>
                <a:lnTo>
                  <a:pt x="0" y="3133638"/>
                </a:lnTo>
                <a:lnTo>
                  <a:pt x="2640090" y="3133638"/>
                </a:lnTo>
                <a:lnTo>
                  <a:pt x="264009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32"/>
          <p:cNvSpPr txBox="1"/>
          <p:nvPr/>
        </p:nvSpPr>
        <p:spPr>
          <a:xfrm>
            <a:off x="6109728" y="2247613"/>
            <a:ext cx="6342864" cy="69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0"/>
              </a:lnSpc>
            </a:pPr>
            <a:r>
              <a:rPr lang="en-US" sz="3865" spc="456">
                <a:solidFill>
                  <a:srgbClr val="A2C4D0"/>
                </a:solidFill>
                <a:latin typeface="Advanit" panose="01000503000000020003"/>
              </a:rPr>
              <a:t>R</a:t>
            </a:r>
            <a:r>
              <a:rPr lang="en-US" sz="3865" spc="456">
                <a:solidFill>
                  <a:srgbClr val="A2C4D0"/>
                </a:solidFill>
                <a:latin typeface="Advanit" panose="01000503000000020003"/>
              </a:rPr>
              <a:t>equirement Description</a:t>
            </a:r>
            <a:endParaRPr lang="en-US" sz="3865" spc="456">
              <a:solidFill>
                <a:srgbClr val="A2C4D0"/>
              </a:solidFill>
              <a:latin typeface="Advanit" panose="01000503000000020003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379613" y="3085869"/>
            <a:ext cx="7803094" cy="22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5"/>
              </a:lnSpc>
            </a:pPr>
            <a:r>
              <a:rPr lang="zh-CN" altLang="en-US" sz="12395" spc="2714">
                <a:solidFill>
                  <a:srgbClr val="547884"/>
                </a:solidFill>
                <a:ea typeface="黄煜臣江西拙楷体" panose="02010600040101010101" charset="-122"/>
              </a:rPr>
              <a:t>需求</a:t>
            </a:r>
            <a:r>
              <a:rPr lang="zh-CN" altLang="en-US" sz="12395" spc="2714">
                <a:solidFill>
                  <a:srgbClr val="547884"/>
                </a:solidFill>
                <a:ea typeface="黄煜臣江西拙楷体" panose="02010600040101010101" charset="-122"/>
              </a:rPr>
              <a:t>描述</a:t>
            </a:r>
            <a:endParaRPr lang="zh-CN" altLang="en-US" sz="12395" spc="2714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6702683" y="6029729"/>
            <a:ext cx="4882635" cy="808255"/>
            <a:chOff x="0" y="0"/>
            <a:chExt cx="1125616" cy="18633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25616" cy="186331"/>
            </a:xfrm>
            <a:custGeom>
              <a:avLst/>
              <a:gdLst/>
              <a:ahLst/>
              <a:cxnLst/>
              <a:rect l="l" t="t" r="r" b="b"/>
              <a:pathLst>
                <a:path w="1125616" h="186331">
                  <a:moveTo>
                    <a:pt x="25370" y="0"/>
                  </a:moveTo>
                  <a:lnTo>
                    <a:pt x="1100247" y="0"/>
                  </a:lnTo>
                  <a:cubicBezTo>
                    <a:pt x="1114258" y="0"/>
                    <a:pt x="1125616" y="11358"/>
                    <a:pt x="1125616" y="25370"/>
                  </a:cubicBezTo>
                  <a:lnTo>
                    <a:pt x="1125616" y="160961"/>
                  </a:lnTo>
                  <a:cubicBezTo>
                    <a:pt x="1125616" y="174972"/>
                    <a:pt x="1114258" y="186331"/>
                    <a:pt x="1100247" y="186331"/>
                  </a:cubicBezTo>
                  <a:lnTo>
                    <a:pt x="25370" y="186331"/>
                  </a:lnTo>
                  <a:cubicBezTo>
                    <a:pt x="11358" y="186331"/>
                    <a:pt x="0" y="174972"/>
                    <a:pt x="0" y="160961"/>
                  </a:cubicBezTo>
                  <a:lnTo>
                    <a:pt x="0" y="25370"/>
                  </a:lnTo>
                  <a:cubicBezTo>
                    <a:pt x="0" y="11358"/>
                    <a:pt x="11358" y="0"/>
                    <a:pt x="25370" y="0"/>
                  </a:cubicBezTo>
                  <a:close/>
                </a:path>
              </a:pathLst>
            </a:custGeom>
            <a:solidFill>
              <a:srgbClr val="A2C4D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1125616" cy="214906"/>
            </a:xfrm>
            <a:prstGeom prst="rect">
              <a:avLst/>
            </a:prstGeom>
          </p:spPr>
          <p:txBody>
            <a:bodyPr lIns="58037" tIns="58037" rIns="58037" bIns="58037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934381" y="6171293"/>
            <a:ext cx="4388758" cy="66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5"/>
              </a:lnSpc>
            </a:pPr>
            <a:r>
              <a:rPr lang="en-US" sz="3730" spc="593">
                <a:solidFill>
                  <a:srgbClr val="FFFFFF"/>
                </a:solidFill>
                <a:latin typeface="Advanit" panose="01000503000000020003"/>
              </a:rPr>
              <a:t>PART ONE</a:t>
            </a:r>
            <a:endParaRPr lang="en-US" sz="3730" spc="593">
              <a:solidFill>
                <a:srgbClr val="FFFFFF"/>
              </a:solidFill>
              <a:latin typeface="Advanit" panose="01000503000000020003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38781">
            <a:off x="-2746884" y="-2459810"/>
            <a:ext cx="6521379" cy="4529641"/>
          </a:xfrm>
          <a:custGeom>
            <a:avLst/>
            <a:gdLst/>
            <a:ahLst/>
            <a:cxnLst/>
            <a:rect l="l" t="t" r="r" b="b"/>
            <a:pathLst>
              <a:path w="6521379" h="4529641">
                <a:moveTo>
                  <a:pt x="0" y="0"/>
                </a:moveTo>
                <a:lnTo>
                  <a:pt x="6521379" y="0"/>
                </a:lnTo>
                <a:lnTo>
                  <a:pt x="6521379" y="4529641"/>
                </a:lnTo>
                <a:lnTo>
                  <a:pt x="0" y="452964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78899">
            <a:off x="-2195692" y="-1743860"/>
            <a:ext cx="5935399" cy="2870575"/>
          </a:xfrm>
          <a:custGeom>
            <a:avLst/>
            <a:gdLst/>
            <a:ahLst/>
            <a:cxnLst/>
            <a:rect l="l" t="t" r="r" b="b"/>
            <a:pathLst>
              <a:path w="5935399" h="2870575">
                <a:moveTo>
                  <a:pt x="0" y="0"/>
                </a:moveTo>
                <a:lnTo>
                  <a:pt x="5935400" y="0"/>
                </a:lnTo>
                <a:lnTo>
                  <a:pt x="5935400" y="2870575"/>
                </a:lnTo>
                <a:lnTo>
                  <a:pt x="0" y="2870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78899">
            <a:off x="-1969622" y="-1396066"/>
            <a:ext cx="4966856" cy="2402152"/>
          </a:xfrm>
          <a:custGeom>
            <a:avLst/>
            <a:gdLst/>
            <a:ahLst/>
            <a:cxnLst/>
            <a:rect l="l" t="t" r="r" b="b"/>
            <a:pathLst>
              <a:path w="4966856" h="2402152">
                <a:moveTo>
                  <a:pt x="0" y="0"/>
                </a:moveTo>
                <a:lnTo>
                  <a:pt x="4966856" y="0"/>
                </a:lnTo>
                <a:lnTo>
                  <a:pt x="4966856" y="2402153"/>
                </a:lnTo>
                <a:lnTo>
                  <a:pt x="0" y="2402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78899">
            <a:off x="-1592578" y="-1213713"/>
            <a:ext cx="4212767" cy="2037447"/>
          </a:xfrm>
          <a:custGeom>
            <a:avLst/>
            <a:gdLst/>
            <a:ahLst/>
            <a:cxnLst/>
            <a:rect l="l" t="t" r="r" b="b"/>
            <a:pathLst>
              <a:path w="4212767" h="2037447">
                <a:moveTo>
                  <a:pt x="0" y="0"/>
                </a:moveTo>
                <a:lnTo>
                  <a:pt x="4212767" y="0"/>
                </a:lnTo>
                <a:lnTo>
                  <a:pt x="4212767" y="2037447"/>
                </a:lnTo>
                <a:lnTo>
                  <a:pt x="0" y="2037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78899">
            <a:off x="-1193210" y="-1020564"/>
            <a:ext cx="3414032" cy="1651150"/>
          </a:xfrm>
          <a:custGeom>
            <a:avLst/>
            <a:gdLst/>
            <a:ahLst/>
            <a:cxnLst/>
            <a:rect l="l" t="t" r="r" b="b"/>
            <a:pathLst>
              <a:path w="3414032" h="1651150">
                <a:moveTo>
                  <a:pt x="0" y="0"/>
                </a:moveTo>
                <a:lnTo>
                  <a:pt x="3414032" y="0"/>
                </a:lnTo>
                <a:lnTo>
                  <a:pt x="3414032" y="1651149"/>
                </a:lnTo>
                <a:lnTo>
                  <a:pt x="0" y="165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978899">
            <a:off x="-272841" y="-225534"/>
            <a:ext cx="1573294" cy="760902"/>
          </a:xfrm>
          <a:custGeom>
            <a:avLst/>
            <a:gdLst/>
            <a:ahLst/>
            <a:cxnLst/>
            <a:rect l="l" t="t" r="r" b="b"/>
            <a:pathLst>
              <a:path w="1573294" h="760902">
                <a:moveTo>
                  <a:pt x="0" y="0"/>
                </a:moveTo>
                <a:lnTo>
                  <a:pt x="1573294" y="0"/>
                </a:lnTo>
                <a:lnTo>
                  <a:pt x="1573294" y="760902"/>
                </a:lnTo>
                <a:lnTo>
                  <a:pt x="0" y="76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218543">
            <a:off x="3368578" y="-58538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4168289" y="8012966"/>
            <a:ext cx="3567463" cy="4573670"/>
          </a:xfrm>
          <a:custGeom>
            <a:avLst/>
            <a:gdLst/>
            <a:ahLst/>
            <a:cxnLst/>
            <a:rect l="l" t="t" r="r" b="b"/>
            <a:pathLst>
              <a:path w="3567463" h="4573670">
                <a:moveTo>
                  <a:pt x="0" y="0"/>
                </a:moveTo>
                <a:lnTo>
                  <a:pt x="3567463" y="0"/>
                </a:lnTo>
                <a:lnTo>
                  <a:pt x="3567463" y="4573671"/>
                </a:lnTo>
                <a:lnTo>
                  <a:pt x="0" y="4573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34382" y="8673644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8" y="0"/>
                </a:lnTo>
                <a:lnTo>
                  <a:pt x="4208538" y="2647871"/>
                </a:lnTo>
                <a:lnTo>
                  <a:pt x="0" y="2647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935903">
            <a:off x="2654135" y="8677557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4139" y="9128638"/>
            <a:ext cx="753271" cy="753271"/>
          </a:xfrm>
          <a:custGeom>
            <a:avLst/>
            <a:gdLst/>
            <a:ahLst/>
            <a:cxnLst/>
            <a:rect l="l" t="t" r="r" b="b"/>
            <a:pathLst>
              <a:path w="753271" h="753271">
                <a:moveTo>
                  <a:pt x="0" y="0"/>
                </a:moveTo>
                <a:lnTo>
                  <a:pt x="753272" y="0"/>
                </a:lnTo>
                <a:lnTo>
                  <a:pt x="753272" y="753271"/>
                </a:lnTo>
                <a:lnTo>
                  <a:pt x="0" y="753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1266" y="824705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0927" y="956961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7072" y="867364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74262" y="934912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28551" y="-376436"/>
            <a:ext cx="3090631" cy="2939962"/>
          </a:xfrm>
          <a:custGeom>
            <a:avLst/>
            <a:gdLst/>
            <a:ahLst/>
            <a:cxnLst/>
            <a:rect l="l" t="t" r="r" b="b"/>
            <a:pathLst>
              <a:path w="3090631" h="2939962">
                <a:moveTo>
                  <a:pt x="0" y="0"/>
                </a:moveTo>
                <a:lnTo>
                  <a:pt x="3090631" y="0"/>
                </a:lnTo>
                <a:lnTo>
                  <a:pt x="3090631" y="2939962"/>
                </a:lnTo>
                <a:lnTo>
                  <a:pt x="0" y="2939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3487389" y="9349129"/>
            <a:ext cx="3163747" cy="4007870"/>
            <a:chOff x="0" y="0"/>
            <a:chExt cx="4218330" cy="5343827"/>
          </a:xfrm>
        </p:grpSpPr>
        <p:sp>
          <p:nvSpPr>
            <p:cNvPr id="19" name="Freeform 19"/>
            <p:cNvSpPr/>
            <p:nvPr/>
          </p:nvSpPr>
          <p:spPr>
            <a:xfrm rot="6978899">
              <a:off x="-296297" y="1508544"/>
              <a:ext cx="4810924" cy="2326738"/>
            </a:xfrm>
            <a:custGeom>
              <a:avLst/>
              <a:gdLst/>
              <a:ahLst/>
              <a:cxnLst/>
              <a:rect l="l" t="t" r="r" b="b"/>
              <a:pathLst>
                <a:path w="4810924" h="2326738">
                  <a:moveTo>
                    <a:pt x="0" y="0"/>
                  </a:moveTo>
                  <a:lnTo>
                    <a:pt x="4810924" y="0"/>
                  </a:lnTo>
                  <a:lnTo>
                    <a:pt x="4810924" y="2326738"/>
                  </a:lnTo>
                  <a:lnTo>
                    <a:pt x="0" y="232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6978899">
              <a:off x="68910" y="1685172"/>
              <a:ext cx="4080509" cy="1973483"/>
            </a:xfrm>
            <a:custGeom>
              <a:avLst/>
              <a:gdLst/>
              <a:ahLst/>
              <a:cxnLst/>
              <a:rect l="l" t="t" r="r" b="b"/>
              <a:pathLst>
                <a:path w="4080509" h="1973483">
                  <a:moveTo>
                    <a:pt x="0" y="0"/>
                  </a:moveTo>
                  <a:lnTo>
                    <a:pt x="4080509" y="0"/>
                  </a:lnTo>
                  <a:lnTo>
                    <a:pt x="4080509" y="1973483"/>
                  </a:lnTo>
                  <a:lnTo>
                    <a:pt x="0" y="197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6978899">
              <a:off x="455740" y="1872257"/>
              <a:ext cx="3306850" cy="1599313"/>
            </a:xfrm>
            <a:custGeom>
              <a:avLst/>
              <a:gdLst/>
              <a:ahLst/>
              <a:cxnLst/>
              <a:rect l="l" t="t" r="r" b="b"/>
              <a:pathLst>
                <a:path w="3306850" h="1599313">
                  <a:moveTo>
                    <a:pt x="0" y="0"/>
                  </a:moveTo>
                  <a:lnTo>
                    <a:pt x="3306850" y="0"/>
                  </a:lnTo>
                  <a:lnTo>
                    <a:pt x="3306850" y="1599313"/>
                  </a:lnTo>
                  <a:lnTo>
                    <a:pt x="0" y="159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978899">
              <a:off x="1347214" y="2642328"/>
              <a:ext cx="1523901" cy="737014"/>
            </a:xfrm>
            <a:custGeom>
              <a:avLst/>
              <a:gdLst/>
              <a:ahLst/>
              <a:cxnLst/>
              <a:rect l="l" t="t" r="r" b="b"/>
              <a:pathLst>
                <a:path w="1523901" h="737014">
                  <a:moveTo>
                    <a:pt x="0" y="0"/>
                  </a:moveTo>
                  <a:lnTo>
                    <a:pt x="1523901" y="0"/>
                  </a:lnTo>
                  <a:lnTo>
                    <a:pt x="1523901" y="737014"/>
                  </a:lnTo>
                  <a:lnTo>
                    <a:pt x="0" y="737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2326322" y="1259962"/>
            <a:ext cx="13635356" cy="7767077"/>
            <a:chOff x="0" y="0"/>
            <a:chExt cx="3591205" cy="20456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91205" cy="2045650"/>
            </a:xfrm>
            <a:custGeom>
              <a:avLst/>
              <a:gdLst/>
              <a:ahLst/>
              <a:cxnLst/>
              <a:rect l="l" t="t" r="r" b="b"/>
              <a:pathLst>
                <a:path w="3591205" h="2045650">
                  <a:moveTo>
                    <a:pt x="28957" y="0"/>
                  </a:moveTo>
                  <a:lnTo>
                    <a:pt x="3562248" y="0"/>
                  </a:lnTo>
                  <a:cubicBezTo>
                    <a:pt x="3569928" y="0"/>
                    <a:pt x="3577293" y="3051"/>
                    <a:pt x="3582724" y="8481"/>
                  </a:cubicBezTo>
                  <a:cubicBezTo>
                    <a:pt x="3588154" y="13912"/>
                    <a:pt x="3591205" y="21277"/>
                    <a:pt x="3591205" y="28957"/>
                  </a:cubicBezTo>
                  <a:lnTo>
                    <a:pt x="3591205" y="2016693"/>
                  </a:lnTo>
                  <a:cubicBezTo>
                    <a:pt x="3591205" y="2024373"/>
                    <a:pt x="3588154" y="2031738"/>
                    <a:pt x="3582724" y="2037169"/>
                  </a:cubicBezTo>
                  <a:cubicBezTo>
                    <a:pt x="3577293" y="2042599"/>
                    <a:pt x="3569928" y="2045650"/>
                    <a:pt x="3562248" y="2045650"/>
                  </a:cubicBezTo>
                  <a:lnTo>
                    <a:pt x="28957" y="2045650"/>
                  </a:lnTo>
                  <a:cubicBezTo>
                    <a:pt x="21277" y="2045650"/>
                    <a:pt x="13912" y="2042599"/>
                    <a:pt x="8481" y="2037169"/>
                  </a:cubicBezTo>
                  <a:cubicBezTo>
                    <a:pt x="3051" y="2031738"/>
                    <a:pt x="0" y="2024373"/>
                    <a:pt x="0" y="2016693"/>
                  </a:cubicBezTo>
                  <a:lnTo>
                    <a:pt x="0" y="28957"/>
                  </a:lnTo>
                  <a:cubicBezTo>
                    <a:pt x="0" y="21277"/>
                    <a:pt x="3051" y="13912"/>
                    <a:pt x="8481" y="8481"/>
                  </a:cubicBezTo>
                  <a:cubicBezTo>
                    <a:pt x="13912" y="3051"/>
                    <a:pt x="21277" y="0"/>
                    <a:pt x="289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2C4D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91205" cy="208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Freeform 26"/>
          <p:cNvSpPr/>
          <p:nvPr/>
        </p:nvSpPr>
        <p:spPr>
          <a:xfrm rot="6431798">
            <a:off x="-259836" y="1646952"/>
            <a:ext cx="3301525" cy="2967245"/>
          </a:xfrm>
          <a:custGeom>
            <a:avLst/>
            <a:gdLst/>
            <a:ahLst/>
            <a:cxnLst/>
            <a:rect l="l" t="t" r="r" b="b"/>
            <a:pathLst>
              <a:path w="3301525" h="2967245">
                <a:moveTo>
                  <a:pt x="0" y="0"/>
                </a:moveTo>
                <a:lnTo>
                  <a:pt x="3301525" y="0"/>
                </a:lnTo>
                <a:lnTo>
                  <a:pt x="3301525" y="2967245"/>
                </a:lnTo>
                <a:lnTo>
                  <a:pt x="0" y="29672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254668" y="7275924"/>
            <a:ext cx="3550954" cy="3191420"/>
          </a:xfrm>
          <a:custGeom>
            <a:avLst/>
            <a:gdLst/>
            <a:ahLst/>
            <a:cxnLst/>
            <a:rect l="l" t="t" r="r" b="b"/>
            <a:pathLst>
              <a:path w="3550954" h="3191420">
                <a:moveTo>
                  <a:pt x="0" y="0"/>
                </a:moveTo>
                <a:lnTo>
                  <a:pt x="3550954" y="0"/>
                </a:lnTo>
                <a:lnTo>
                  <a:pt x="3550954" y="3191420"/>
                </a:lnTo>
                <a:lnTo>
                  <a:pt x="0" y="3191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9881069" flipH="1">
            <a:off x="14897377" y="-599302"/>
            <a:ext cx="2640090" cy="3133638"/>
          </a:xfrm>
          <a:custGeom>
            <a:avLst/>
            <a:gdLst/>
            <a:ahLst/>
            <a:cxnLst/>
            <a:rect l="l" t="t" r="r" b="b"/>
            <a:pathLst>
              <a:path w="2640090" h="3133638">
                <a:moveTo>
                  <a:pt x="2640090" y="0"/>
                </a:moveTo>
                <a:lnTo>
                  <a:pt x="0" y="0"/>
                </a:lnTo>
                <a:lnTo>
                  <a:pt x="0" y="3133638"/>
                </a:lnTo>
                <a:lnTo>
                  <a:pt x="2640090" y="3133638"/>
                </a:lnTo>
                <a:lnTo>
                  <a:pt x="264009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32"/>
          <p:cNvSpPr txBox="1"/>
          <p:nvPr/>
        </p:nvSpPr>
        <p:spPr>
          <a:xfrm>
            <a:off x="6109728" y="2247613"/>
            <a:ext cx="6342864" cy="69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0"/>
              </a:lnSpc>
            </a:pPr>
            <a:r>
              <a:rPr lang="en-US" sz="3865" spc="456">
                <a:solidFill>
                  <a:srgbClr val="A2C4D0"/>
                </a:solidFill>
                <a:latin typeface="Advanit" panose="01000503000000020003"/>
              </a:rPr>
              <a:t>S</a:t>
            </a:r>
            <a:r>
              <a:rPr lang="en-US" sz="3865" spc="456">
                <a:solidFill>
                  <a:srgbClr val="A2C4D0"/>
                </a:solidFill>
                <a:latin typeface="Advanit" panose="01000503000000020003"/>
              </a:rPr>
              <a:t>ample Test</a:t>
            </a:r>
            <a:endParaRPr lang="en-US" sz="3865" spc="456">
              <a:solidFill>
                <a:srgbClr val="A2C4D0"/>
              </a:solidFill>
              <a:latin typeface="Advanit" panose="01000503000000020003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379613" y="3085869"/>
            <a:ext cx="7803094" cy="22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5"/>
              </a:lnSpc>
            </a:pPr>
            <a:r>
              <a:rPr lang="zh-CN" altLang="en-US" sz="12395" spc="2714">
                <a:solidFill>
                  <a:srgbClr val="547884"/>
                </a:solidFill>
                <a:ea typeface="黄煜臣江西拙楷体" panose="02010600040101010101" charset="-122"/>
              </a:rPr>
              <a:t>样例测试</a:t>
            </a:r>
            <a:endParaRPr lang="zh-CN" altLang="en-US" sz="12395" spc="2714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6702683" y="6029729"/>
            <a:ext cx="4882635" cy="808255"/>
            <a:chOff x="0" y="0"/>
            <a:chExt cx="1125616" cy="18633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25616" cy="186331"/>
            </a:xfrm>
            <a:custGeom>
              <a:avLst/>
              <a:gdLst/>
              <a:ahLst/>
              <a:cxnLst/>
              <a:rect l="l" t="t" r="r" b="b"/>
              <a:pathLst>
                <a:path w="1125616" h="186331">
                  <a:moveTo>
                    <a:pt x="25370" y="0"/>
                  </a:moveTo>
                  <a:lnTo>
                    <a:pt x="1100247" y="0"/>
                  </a:lnTo>
                  <a:cubicBezTo>
                    <a:pt x="1114258" y="0"/>
                    <a:pt x="1125616" y="11358"/>
                    <a:pt x="1125616" y="25370"/>
                  </a:cubicBezTo>
                  <a:lnTo>
                    <a:pt x="1125616" y="160961"/>
                  </a:lnTo>
                  <a:cubicBezTo>
                    <a:pt x="1125616" y="174972"/>
                    <a:pt x="1114258" y="186331"/>
                    <a:pt x="1100247" y="186331"/>
                  </a:cubicBezTo>
                  <a:lnTo>
                    <a:pt x="25370" y="186331"/>
                  </a:lnTo>
                  <a:cubicBezTo>
                    <a:pt x="11358" y="186331"/>
                    <a:pt x="0" y="174972"/>
                    <a:pt x="0" y="160961"/>
                  </a:cubicBezTo>
                  <a:lnTo>
                    <a:pt x="0" y="25370"/>
                  </a:lnTo>
                  <a:cubicBezTo>
                    <a:pt x="0" y="11358"/>
                    <a:pt x="11358" y="0"/>
                    <a:pt x="25370" y="0"/>
                  </a:cubicBezTo>
                  <a:close/>
                </a:path>
              </a:pathLst>
            </a:custGeom>
            <a:solidFill>
              <a:srgbClr val="A2C4D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1125616" cy="214906"/>
            </a:xfrm>
            <a:prstGeom prst="rect">
              <a:avLst/>
            </a:prstGeom>
          </p:spPr>
          <p:txBody>
            <a:bodyPr lIns="58037" tIns="58037" rIns="58037" bIns="58037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934381" y="6171293"/>
            <a:ext cx="43887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5"/>
              </a:lnSpc>
            </a:pPr>
            <a:r>
              <a:rPr lang="en-US" sz="3730" spc="593">
                <a:solidFill>
                  <a:srgbClr val="FFFFFF"/>
                </a:solidFill>
                <a:latin typeface="Advanit" panose="01000503000000020003"/>
              </a:rPr>
              <a:t>PART THREE</a:t>
            </a:r>
            <a:endParaRPr lang="en-US" sz="3730" spc="593">
              <a:solidFill>
                <a:srgbClr val="FFFFFF"/>
              </a:solidFill>
              <a:latin typeface="Advanit" panose="01000503000000020003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4103" y="447675"/>
            <a:ext cx="5146261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样例测试</a:t>
            </a:r>
            <a:endParaRPr lang="zh-CN" altLang="en-US" sz="6000" spc="318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9" name="文本框 38"/>
          <p:cNvSpPr txBox="1"/>
          <p:nvPr/>
        </p:nvSpPr>
        <p:spPr>
          <a:xfrm>
            <a:off x="991870" y="1709420"/>
            <a:ext cx="11163300" cy="909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查询功能的测试样例已在</a:t>
            </a:r>
            <a:r>
              <a:rPr lang="en-US" altLang="zh-CN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输出说明</a:t>
            </a:r>
            <a:r>
              <a:rPr lang="en-US" altLang="zh-CN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”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模块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展示</a:t>
            </a:r>
            <a:endParaRPr lang="zh-CN" alt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40" name="图片 39" descr="D:/学习/数据结构课设/5.png5"/>
          <p:cNvPicPr>
            <a:picLocks noChangeAspect="1"/>
          </p:cNvPicPr>
          <p:nvPr/>
        </p:nvPicPr>
        <p:blipFill>
          <a:blip r:embed="rId12"/>
          <a:srcRect l="185" r="185"/>
          <a:stretch>
            <a:fillRect/>
          </a:stretch>
        </p:blipFill>
        <p:spPr>
          <a:xfrm>
            <a:off x="1447800" y="2857500"/>
            <a:ext cx="5943600" cy="6172200"/>
          </a:xfrm>
          <a:prstGeom prst="rect">
            <a:avLst/>
          </a:prstGeom>
        </p:spPr>
      </p:pic>
      <p:pic>
        <p:nvPicPr>
          <p:cNvPr id="41" name="图片 40" descr="D:/学习/数据结构课设/6.png6"/>
          <p:cNvPicPr>
            <a:picLocks noChangeAspect="1"/>
          </p:cNvPicPr>
          <p:nvPr/>
        </p:nvPicPr>
        <p:blipFill>
          <a:blip r:embed="rId13"/>
          <a:srcRect l="185" r="185"/>
          <a:stretch>
            <a:fillRect/>
          </a:stretch>
        </p:blipFill>
        <p:spPr>
          <a:xfrm>
            <a:off x="9753600" y="2852420"/>
            <a:ext cx="594360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4103" y="447675"/>
            <a:ext cx="5146261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样例测试</a:t>
            </a:r>
            <a:endParaRPr lang="zh-CN" altLang="en-US" sz="6000" spc="318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9" name="文本框 38"/>
          <p:cNvSpPr txBox="1"/>
          <p:nvPr/>
        </p:nvSpPr>
        <p:spPr>
          <a:xfrm>
            <a:off x="381000" y="1485900"/>
            <a:ext cx="17325975" cy="909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查看单词表功能的图形化界面在完善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中，以下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先展示屏幕输出（去掉图形化部分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的运行结果）</a:t>
            </a:r>
            <a:endParaRPr lang="zh-CN" alt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2400300"/>
            <a:ext cx="7769225" cy="738568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382000" y="2848610"/>
            <a:ext cx="9358630" cy="2545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如图根据提示输入要查询的单词，返回单词所在行号，并根据小写字母顺序依次输出文档中出现过的所有单词以及所在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行号。</a:t>
            </a:r>
            <a:endParaRPr lang="zh-CN" alt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8200" y="2628900"/>
            <a:ext cx="4215765" cy="68992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77800" y="3238500"/>
            <a:ext cx="5118100" cy="563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20" grpId="0"/>
      <p:bldP spid="2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4103" y="447675"/>
            <a:ext cx="5146261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样例测试</a:t>
            </a:r>
            <a:endParaRPr lang="zh-CN" altLang="en-US" sz="6000" spc="318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9" name="文本框 38"/>
          <p:cNvSpPr txBox="1"/>
          <p:nvPr/>
        </p:nvSpPr>
        <p:spPr>
          <a:xfrm>
            <a:off x="1676400" y="1562100"/>
            <a:ext cx="3129915" cy="909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验证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正确性</a:t>
            </a:r>
            <a:endParaRPr lang="zh-CN" alt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rcRect b="80724"/>
          <a:stretch>
            <a:fillRect/>
          </a:stretch>
        </p:blipFill>
        <p:spPr>
          <a:xfrm>
            <a:off x="1676400" y="2628900"/>
            <a:ext cx="11982450" cy="2195830"/>
          </a:xfrm>
          <a:prstGeom prst="rect">
            <a:avLst/>
          </a:prstGeom>
        </p:spPr>
      </p:pic>
      <p:pic>
        <p:nvPicPr>
          <p:cNvPr id="22" name="图片 21" descr="QQ截图202404141726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5219700"/>
            <a:ext cx="16709390" cy="3225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38781">
            <a:off x="-2746884" y="-2459810"/>
            <a:ext cx="6521379" cy="4529641"/>
          </a:xfrm>
          <a:custGeom>
            <a:avLst/>
            <a:gdLst/>
            <a:ahLst/>
            <a:cxnLst/>
            <a:rect l="l" t="t" r="r" b="b"/>
            <a:pathLst>
              <a:path w="6521379" h="4529641">
                <a:moveTo>
                  <a:pt x="0" y="0"/>
                </a:moveTo>
                <a:lnTo>
                  <a:pt x="6521379" y="0"/>
                </a:lnTo>
                <a:lnTo>
                  <a:pt x="6521379" y="4529641"/>
                </a:lnTo>
                <a:lnTo>
                  <a:pt x="0" y="452964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78899">
            <a:off x="-2195692" y="-1743860"/>
            <a:ext cx="5935399" cy="2870575"/>
          </a:xfrm>
          <a:custGeom>
            <a:avLst/>
            <a:gdLst/>
            <a:ahLst/>
            <a:cxnLst/>
            <a:rect l="l" t="t" r="r" b="b"/>
            <a:pathLst>
              <a:path w="5935399" h="2870575">
                <a:moveTo>
                  <a:pt x="0" y="0"/>
                </a:moveTo>
                <a:lnTo>
                  <a:pt x="5935400" y="0"/>
                </a:lnTo>
                <a:lnTo>
                  <a:pt x="5935400" y="2870575"/>
                </a:lnTo>
                <a:lnTo>
                  <a:pt x="0" y="2870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78899">
            <a:off x="-1969622" y="-1396066"/>
            <a:ext cx="4966856" cy="2402152"/>
          </a:xfrm>
          <a:custGeom>
            <a:avLst/>
            <a:gdLst/>
            <a:ahLst/>
            <a:cxnLst/>
            <a:rect l="l" t="t" r="r" b="b"/>
            <a:pathLst>
              <a:path w="4966856" h="2402152">
                <a:moveTo>
                  <a:pt x="0" y="0"/>
                </a:moveTo>
                <a:lnTo>
                  <a:pt x="4966856" y="0"/>
                </a:lnTo>
                <a:lnTo>
                  <a:pt x="4966856" y="2402153"/>
                </a:lnTo>
                <a:lnTo>
                  <a:pt x="0" y="2402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78899">
            <a:off x="-1592578" y="-1213713"/>
            <a:ext cx="4212767" cy="2037447"/>
          </a:xfrm>
          <a:custGeom>
            <a:avLst/>
            <a:gdLst/>
            <a:ahLst/>
            <a:cxnLst/>
            <a:rect l="l" t="t" r="r" b="b"/>
            <a:pathLst>
              <a:path w="4212767" h="2037447">
                <a:moveTo>
                  <a:pt x="0" y="0"/>
                </a:moveTo>
                <a:lnTo>
                  <a:pt x="4212767" y="0"/>
                </a:lnTo>
                <a:lnTo>
                  <a:pt x="4212767" y="2037447"/>
                </a:lnTo>
                <a:lnTo>
                  <a:pt x="0" y="2037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78899">
            <a:off x="-1193210" y="-1020564"/>
            <a:ext cx="3414032" cy="1651150"/>
          </a:xfrm>
          <a:custGeom>
            <a:avLst/>
            <a:gdLst/>
            <a:ahLst/>
            <a:cxnLst/>
            <a:rect l="l" t="t" r="r" b="b"/>
            <a:pathLst>
              <a:path w="3414032" h="1651150">
                <a:moveTo>
                  <a:pt x="0" y="0"/>
                </a:moveTo>
                <a:lnTo>
                  <a:pt x="3414032" y="0"/>
                </a:lnTo>
                <a:lnTo>
                  <a:pt x="3414032" y="1651149"/>
                </a:lnTo>
                <a:lnTo>
                  <a:pt x="0" y="165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978899">
            <a:off x="-272841" y="-225534"/>
            <a:ext cx="1573294" cy="760902"/>
          </a:xfrm>
          <a:custGeom>
            <a:avLst/>
            <a:gdLst/>
            <a:ahLst/>
            <a:cxnLst/>
            <a:rect l="l" t="t" r="r" b="b"/>
            <a:pathLst>
              <a:path w="1573294" h="760902">
                <a:moveTo>
                  <a:pt x="0" y="0"/>
                </a:moveTo>
                <a:lnTo>
                  <a:pt x="1573294" y="0"/>
                </a:lnTo>
                <a:lnTo>
                  <a:pt x="1573294" y="760902"/>
                </a:lnTo>
                <a:lnTo>
                  <a:pt x="0" y="76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218543">
            <a:off x="3368578" y="-58538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4168289" y="8012966"/>
            <a:ext cx="3567463" cy="4573670"/>
          </a:xfrm>
          <a:custGeom>
            <a:avLst/>
            <a:gdLst/>
            <a:ahLst/>
            <a:cxnLst/>
            <a:rect l="l" t="t" r="r" b="b"/>
            <a:pathLst>
              <a:path w="3567463" h="4573670">
                <a:moveTo>
                  <a:pt x="0" y="0"/>
                </a:moveTo>
                <a:lnTo>
                  <a:pt x="3567463" y="0"/>
                </a:lnTo>
                <a:lnTo>
                  <a:pt x="3567463" y="4573671"/>
                </a:lnTo>
                <a:lnTo>
                  <a:pt x="0" y="4573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34382" y="8673644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8" y="0"/>
                </a:lnTo>
                <a:lnTo>
                  <a:pt x="4208538" y="2647871"/>
                </a:lnTo>
                <a:lnTo>
                  <a:pt x="0" y="2647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935903">
            <a:off x="2654135" y="8677557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4139" y="9128638"/>
            <a:ext cx="753271" cy="753271"/>
          </a:xfrm>
          <a:custGeom>
            <a:avLst/>
            <a:gdLst/>
            <a:ahLst/>
            <a:cxnLst/>
            <a:rect l="l" t="t" r="r" b="b"/>
            <a:pathLst>
              <a:path w="753271" h="753271">
                <a:moveTo>
                  <a:pt x="0" y="0"/>
                </a:moveTo>
                <a:lnTo>
                  <a:pt x="753272" y="0"/>
                </a:lnTo>
                <a:lnTo>
                  <a:pt x="753272" y="753271"/>
                </a:lnTo>
                <a:lnTo>
                  <a:pt x="0" y="753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1266" y="824705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0927" y="956961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7072" y="867364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74262" y="934912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28551" y="-376436"/>
            <a:ext cx="3090631" cy="2939962"/>
          </a:xfrm>
          <a:custGeom>
            <a:avLst/>
            <a:gdLst/>
            <a:ahLst/>
            <a:cxnLst/>
            <a:rect l="l" t="t" r="r" b="b"/>
            <a:pathLst>
              <a:path w="3090631" h="2939962">
                <a:moveTo>
                  <a:pt x="0" y="0"/>
                </a:moveTo>
                <a:lnTo>
                  <a:pt x="3090631" y="0"/>
                </a:lnTo>
                <a:lnTo>
                  <a:pt x="3090631" y="2939962"/>
                </a:lnTo>
                <a:lnTo>
                  <a:pt x="0" y="2939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3487389" y="9349129"/>
            <a:ext cx="3163747" cy="4007870"/>
            <a:chOff x="0" y="0"/>
            <a:chExt cx="4218330" cy="5343827"/>
          </a:xfrm>
        </p:grpSpPr>
        <p:sp>
          <p:nvSpPr>
            <p:cNvPr id="19" name="Freeform 19"/>
            <p:cNvSpPr/>
            <p:nvPr/>
          </p:nvSpPr>
          <p:spPr>
            <a:xfrm rot="6978899">
              <a:off x="-296297" y="1508544"/>
              <a:ext cx="4810924" cy="2326738"/>
            </a:xfrm>
            <a:custGeom>
              <a:avLst/>
              <a:gdLst/>
              <a:ahLst/>
              <a:cxnLst/>
              <a:rect l="l" t="t" r="r" b="b"/>
              <a:pathLst>
                <a:path w="4810924" h="2326738">
                  <a:moveTo>
                    <a:pt x="0" y="0"/>
                  </a:moveTo>
                  <a:lnTo>
                    <a:pt x="4810924" y="0"/>
                  </a:lnTo>
                  <a:lnTo>
                    <a:pt x="4810924" y="2326738"/>
                  </a:lnTo>
                  <a:lnTo>
                    <a:pt x="0" y="232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6978899">
              <a:off x="68910" y="1685172"/>
              <a:ext cx="4080509" cy="1973483"/>
            </a:xfrm>
            <a:custGeom>
              <a:avLst/>
              <a:gdLst/>
              <a:ahLst/>
              <a:cxnLst/>
              <a:rect l="l" t="t" r="r" b="b"/>
              <a:pathLst>
                <a:path w="4080509" h="1973483">
                  <a:moveTo>
                    <a:pt x="0" y="0"/>
                  </a:moveTo>
                  <a:lnTo>
                    <a:pt x="4080509" y="0"/>
                  </a:lnTo>
                  <a:lnTo>
                    <a:pt x="4080509" y="1973483"/>
                  </a:lnTo>
                  <a:lnTo>
                    <a:pt x="0" y="197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6978899">
              <a:off x="455740" y="1872257"/>
              <a:ext cx="3306850" cy="1599313"/>
            </a:xfrm>
            <a:custGeom>
              <a:avLst/>
              <a:gdLst/>
              <a:ahLst/>
              <a:cxnLst/>
              <a:rect l="l" t="t" r="r" b="b"/>
              <a:pathLst>
                <a:path w="3306850" h="1599313">
                  <a:moveTo>
                    <a:pt x="0" y="0"/>
                  </a:moveTo>
                  <a:lnTo>
                    <a:pt x="3306850" y="0"/>
                  </a:lnTo>
                  <a:lnTo>
                    <a:pt x="3306850" y="1599313"/>
                  </a:lnTo>
                  <a:lnTo>
                    <a:pt x="0" y="159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978899">
              <a:off x="1347214" y="2642328"/>
              <a:ext cx="1523901" cy="737014"/>
            </a:xfrm>
            <a:custGeom>
              <a:avLst/>
              <a:gdLst/>
              <a:ahLst/>
              <a:cxnLst/>
              <a:rect l="l" t="t" r="r" b="b"/>
              <a:pathLst>
                <a:path w="1523901" h="737014">
                  <a:moveTo>
                    <a:pt x="0" y="0"/>
                  </a:moveTo>
                  <a:lnTo>
                    <a:pt x="1523901" y="0"/>
                  </a:lnTo>
                  <a:lnTo>
                    <a:pt x="1523901" y="737014"/>
                  </a:lnTo>
                  <a:lnTo>
                    <a:pt x="0" y="737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2326322" y="1259962"/>
            <a:ext cx="13635356" cy="7767077"/>
            <a:chOff x="0" y="0"/>
            <a:chExt cx="3591205" cy="20456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91205" cy="2045650"/>
            </a:xfrm>
            <a:custGeom>
              <a:avLst/>
              <a:gdLst/>
              <a:ahLst/>
              <a:cxnLst/>
              <a:rect l="l" t="t" r="r" b="b"/>
              <a:pathLst>
                <a:path w="3591205" h="2045650">
                  <a:moveTo>
                    <a:pt x="28957" y="0"/>
                  </a:moveTo>
                  <a:lnTo>
                    <a:pt x="3562248" y="0"/>
                  </a:lnTo>
                  <a:cubicBezTo>
                    <a:pt x="3569928" y="0"/>
                    <a:pt x="3577293" y="3051"/>
                    <a:pt x="3582724" y="8481"/>
                  </a:cubicBezTo>
                  <a:cubicBezTo>
                    <a:pt x="3588154" y="13912"/>
                    <a:pt x="3591205" y="21277"/>
                    <a:pt x="3591205" y="28957"/>
                  </a:cubicBezTo>
                  <a:lnTo>
                    <a:pt x="3591205" y="2016693"/>
                  </a:lnTo>
                  <a:cubicBezTo>
                    <a:pt x="3591205" y="2024373"/>
                    <a:pt x="3588154" y="2031738"/>
                    <a:pt x="3582724" y="2037169"/>
                  </a:cubicBezTo>
                  <a:cubicBezTo>
                    <a:pt x="3577293" y="2042599"/>
                    <a:pt x="3569928" y="2045650"/>
                    <a:pt x="3562248" y="2045650"/>
                  </a:cubicBezTo>
                  <a:lnTo>
                    <a:pt x="28957" y="2045650"/>
                  </a:lnTo>
                  <a:cubicBezTo>
                    <a:pt x="21277" y="2045650"/>
                    <a:pt x="13912" y="2042599"/>
                    <a:pt x="8481" y="2037169"/>
                  </a:cubicBezTo>
                  <a:cubicBezTo>
                    <a:pt x="3051" y="2031738"/>
                    <a:pt x="0" y="2024373"/>
                    <a:pt x="0" y="2016693"/>
                  </a:cubicBezTo>
                  <a:lnTo>
                    <a:pt x="0" y="28957"/>
                  </a:lnTo>
                  <a:cubicBezTo>
                    <a:pt x="0" y="21277"/>
                    <a:pt x="3051" y="13912"/>
                    <a:pt x="8481" y="8481"/>
                  </a:cubicBezTo>
                  <a:cubicBezTo>
                    <a:pt x="13912" y="3051"/>
                    <a:pt x="21277" y="0"/>
                    <a:pt x="289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2C4D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91205" cy="208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Freeform 26"/>
          <p:cNvSpPr/>
          <p:nvPr/>
        </p:nvSpPr>
        <p:spPr>
          <a:xfrm rot="6431798">
            <a:off x="-259836" y="1646952"/>
            <a:ext cx="3301525" cy="2967245"/>
          </a:xfrm>
          <a:custGeom>
            <a:avLst/>
            <a:gdLst/>
            <a:ahLst/>
            <a:cxnLst/>
            <a:rect l="l" t="t" r="r" b="b"/>
            <a:pathLst>
              <a:path w="3301525" h="2967245">
                <a:moveTo>
                  <a:pt x="0" y="0"/>
                </a:moveTo>
                <a:lnTo>
                  <a:pt x="3301525" y="0"/>
                </a:lnTo>
                <a:lnTo>
                  <a:pt x="3301525" y="2967245"/>
                </a:lnTo>
                <a:lnTo>
                  <a:pt x="0" y="29672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254668" y="7275924"/>
            <a:ext cx="3550954" cy="3191420"/>
          </a:xfrm>
          <a:custGeom>
            <a:avLst/>
            <a:gdLst/>
            <a:ahLst/>
            <a:cxnLst/>
            <a:rect l="l" t="t" r="r" b="b"/>
            <a:pathLst>
              <a:path w="3550954" h="3191420">
                <a:moveTo>
                  <a:pt x="0" y="0"/>
                </a:moveTo>
                <a:lnTo>
                  <a:pt x="3550954" y="0"/>
                </a:lnTo>
                <a:lnTo>
                  <a:pt x="3550954" y="3191420"/>
                </a:lnTo>
                <a:lnTo>
                  <a:pt x="0" y="3191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9881069" flipH="1">
            <a:off x="14897377" y="-599302"/>
            <a:ext cx="2640090" cy="3133638"/>
          </a:xfrm>
          <a:custGeom>
            <a:avLst/>
            <a:gdLst/>
            <a:ahLst/>
            <a:cxnLst/>
            <a:rect l="l" t="t" r="r" b="b"/>
            <a:pathLst>
              <a:path w="2640090" h="3133638">
                <a:moveTo>
                  <a:pt x="2640090" y="0"/>
                </a:moveTo>
                <a:lnTo>
                  <a:pt x="0" y="0"/>
                </a:lnTo>
                <a:lnTo>
                  <a:pt x="0" y="3133638"/>
                </a:lnTo>
                <a:lnTo>
                  <a:pt x="2640090" y="3133638"/>
                </a:lnTo>
                <a:lnTo>
                  <a:pt x="264009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32"/>
          <p:cNvSpPr txBox="1"/>
          <p:nvPr/>
        </p:nvSpPr>
        <p:spPr>
          <a:xfrm>
            <a:off x="6109728" y="2247613"/>
            <a:ext cx="6342864" cy="69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0"/>
              </a:lnSpc>
            </a:pPr>
            <a:r>
              <a:rPr lang="en-US" sz="3865" spc="456">
                <a:solidFill>
                  <a:srgbClr val="A2C4D0"/>
                </a:solidFill>
                <a:latin typeface="Advanit" panose="01000503000000020003"/>
              </a:rPr>
              <a:t>O</a:t>
            </a:r>
            <a:r>
              <a:rPr lang="en-US" sz="3865" spc="456">
                <a:solidFill>
                  <a:srgbClr val="A2C4D0"/>
                </a:solidFill>
                <a:latin typeface="Advanit" panose="01000503000000020003"/>
              </a:rPr>
              <a:t>ptimization Summary</a:t>
            </a:r>
            <a:endParaRPr lang="en-US" sz="3865" spc="456">
              <a:solidFill>
                <a:srgbClr val="A2C4D0"/>
              </a:solidFill>
              <a:latin typeface="Advanit" panose="01000503000000020003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379613" y="3085869"/>
            <a:ext cx="7803094" cy="22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5"/>
              </a:lnSpc>
            </a:pPr>
            <a:r>
              <a:rPr lang="zh-CN" altLang="en-US" sz="12395" spc="2714">
                <a:solidFill>
                  <a:srgbClr val="547884"/>
                </a:solidFill>
                <a:ea typeface="黄煜臣江西拙楷体" panose="02010600040101010101" charset="-122"/>
              </a:rPr>
              <a:t>分析总结</a:t>
            </a:r>
            <a:endParaRPr lang="zh-CN" altLang="en-US" sz="12395" spc="2714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6702683" y="6029729"/>
            <a:ext cx="4882635" cy="808255"/>
            <a:chOff x="0" y="0"/>
            <a:chExt cx="1125616" cy="18633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25616" cy="186331"/>
            </a:xfrm>
            <a:custGeom>
              <a:avLst/>
              <a:gdLst/>
              <a:ahLst/>
              <a:cxnLst/>
              <a:rect l="l" t="t" r="r" b="b"/>
              <a:pathLst>
                <a:path w="1125616" h="186331">
                  <a:moveTo>
                    <a:pt x="25370" y="0"/>
                  </a:moveTo>
                  <a:lnTo>
                    <a:pt x="1100247" y="0"/>
                  </a:lnTo>
                  <a:cubicBezTo>
                    <a:pt x="1114258" y="0"/>
                    <a:pt x="1125616" y="11358"/>
                    <a:pt x="1125616" y="25370"/>
                  </a:cubicBezTo>
                  <a:lnTo>
                    <a:pt x="1125616" y="160961"/>
                  </a:lnTo>
                  <a:cubicBezTo>
                    <a:pt x="1125616" y="174972"/>
                    <a:pt x="1114258" y="186331"/>
                    <a:pt x="1100247" y="186331"/>
                  </a:cubicBezTo>
                  <a:lnTo>
                    <a:pt x="25370" y="186331"/>
                  </a:lnTo>
                  <a:cubicBezTo>
                    <a:pt x="11358" y="186331"/>
                    <a:pt x="0" y="174972"/>
                    <a:pt x="0" y="160961"/>
                  </a:cubicBezTo>
                  <a:lnTo>
                    <a:pt x="0" y="25370"/>
                  </a:lnTo>
                  <a:cubicBezTo>
                    <a:pt x="0" y="11358"/>
                    <a:pt x="11358" y="0"/>
                    <a:pt x="25370" y="0"/>
                  </a:cubicBezTo>
                  <a:close/>
                </a:path>
              </a:pathLst>
            </a:custGeom>
            <a:solidFill>
              <a:srgbClr val="A2C4D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1125616" cy="214906"/>
            </a:xfrm>
            <a:prstGeom prst="rect">
              <a:avLst/>
            </a:prstGeom>
          </p:spPr>
          <p:txBody>
            <a:bodyPr lIns="58037" tIns="58037" rIns="58037" bIns="58037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934381" y="6171293"/>
            <a:ext cx="43887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5"/>
              </a:lnSpc>
            </a:pPr>
            <a:r>
              <a:rPr lang="en-US" sz="3730" spc="593">
                <a:solidFill>
                  <a:srgbClr val="FFFFFF"/>
                </a:solidFill>
                <a:latin typeface="Advanit" panose="01000503000000020003"/>
              </a:rPr>
              <a:t>PART FOUR</a:t>
            </a:r>
            <a:endParaRPr lang="en-US" sz="3730" spc="593">
              <a:solidFill>
                <a:srgbClr val="FFFFFF"/>
              </a:solidFill>
              <a:latin typeface="Advanit" panose="0100050300000002000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4103" y="447675"/>
            <a:ext cx="35910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优化目标</a:t>
            </a:r>
            <a:endParaRPr lang="zh-CN" altLang="en-US" sz="60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Freeform 5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AutoShape 17"/>
          <p:cNvSpPr/>
          <p:nvPr>
            <p:custDataLst>
              <p:tags r:id="rId12"/>
            </p:custDataLst>
          </p:nvPr>
        </p:nvSpPr>
        <p:spPr>
          <a:xfrm>
            <a:off x="1676475" y="3467213"/>
            <a:ext cx="13564720" cy="0"/>
          </a:xfrm>
          <a:prstGeom prst="line">
            <a:avLst/>
          </a:prstGeom>
          <a:ln w="19050" cap="flat">
            <a:solidFill>
              <a:srgbClr val="A2C4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>
            <p:custDataLst>
              <p:tags r:id="rId13"/>
            </p:custDataLst>
          </p:nvPr>
        </p:nvGrpSpPr>
        <p:grpSpPr>
          <a:xfrm rot="0">
            <a:off x="2893135" y="2277299"/>
            <a:ext cx="3332683" cy="709219"/>
            <a:chOff x="0" y="0"/>
            <a:chExt cx="877744" cy="186790"/>
          </a:xfrm>
        </p:grpSpPr>
        <p:sp>
          <p:nvSpPr>
            <p:cNvPr id="19" name="Freeform 19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877744" cy="186790"/>
            </a:xfrm>
            <a:custGeom>
              <a:avLst/>
              <a:gdLst/>
              <a:ahLst/>
              <a:cxnLst/>
              <a:rect l="l" t="t" r="r" b="b"/>
              <a:pathLst>
                <a:path w="877744" h="186790">
                  <a:moveTo>
                    <a:pt x="11615" y="0"/>
                  </a:moveTo>
                  <a:lnTo>
                    <a:pt x="866129" y="0"/>
                  </a:lnTo>
                  <a:cubicBezTo>
                    <a:pt x="869209" y="0"/>
                    <a:pt x="872164" y="1224"/>
                    <a:pt x="874342" y="3402"/>
                  </a:cubicBezTo>
                  <a:cubicBezTo>
                    <a:pt x="876520" y="5580"/>
                    <a:pt x="877744" y="8535"/>
                    <a:pt x="877744" y="11615"/>
                  </a:cubicBezTo>
                  <a:lnTo>
                    <a:pt x="877744" y="175175"/>
                  </a:lnTo>
                  <a:cubicBezTo>
                    <a:pt x="877744" y="178256"/>
                    <a:pt x="876520" y="181210"/>
                    <a:pt x="874342" y="183388"/>
                  </a:cubicBezTo>
                  <a:cubicBezTo>
                    <a:pt x="872164" y="185566"/>
                    <a:pt x="869209" y="186790"/>
                    <a:pt x="866129" y="186790"/>
                  </a:cubicBezTo>
                  <a:lnTo>
                    <a:pt x="11615" y="186790"/>
                  </a:lnTo>
                  <a:cubicBezTo>
                    <a:pt x="8535" y="186790"/>
                    <a:pt x="5580" y="185566"/>
                    <a:pt x="3402" y="183388"/>
                  </a:cubicBezTo>
                  <a:cubicBezTo>
                    <a:pt x="1224" y="181210"/>
                    <a:pt x="0" y="178256"/>
                    <a:pt x="0" y="175175"/>
                  </a:cubicBezTo>
                  <a:lnTo>
                    <a:pt x="0" y="11615"/>
                  </a:lnTo>
                  <a:cubicBezTo>
                    <a:pt x="0" y="8535"/>
                    <a:pt x="1224" y="5580"/>
                    <a:pt x="3402" y="3402"/>
                  </a:cubicBezTo>
                  <a:cubicBezTo>
                    <a:pt x="5580" y="1224"/>
                    <a:pt x="8535" y="0"/>
                    <a:pt x="11615" y="0"/>
                  </a:cubicBezTo>
                  <a:close/>
                </a:path>
              </a:pathLst>
            </a:custGeom>
            <a:solidFill>
              <a:srgbClr val="FFF6ED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77744" cy="243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id="21" name="TextBox 21"/>
          <p:cNvSpPr txBox="1"/>
          <p:nvPr>
            <p:custDataLst>
              <p:tags r:id="rId15"/>
            </p:custDataLst>
          </p:nvPr>
        </p:nvSpPr>
        <p:spPr>
          <a:xfrm>
            <a:off x="3047912" y="2324251"/>
            <a:ext cx="301678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3600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错误提示</a:t>
            </a:r>
            <a:endParaRPr lang="zh-CN" altLang="en-US" sz="3600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23" name="Group 23"/>
          <p:cNvGrpSpPr/>
          <p:nvPr>
            <p:custDataLst>
              <p:tags r:id="rId16"/>
            </p:custDataLst>
          </p:nvPr>
        </p:nvGrpSpPr>
        <p:grpSpPr>
          <a:xfrm rot="0">
            <a:off x="9741535" y="2277110"/>
            <a:ext cx="4573270" cy="709295"/>
            <a:chOff x="0" y="0"/>
            <a:chExt cx="877744" cy="186790"/>
          </a:xfrm>
        </p:grpSpPr>
        <p:sp>
          <p:nvSpPr>
            <p:cNvPr id="24" name="Freeform 24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877744" cy="186790"/>
            </a:xfrm>
            <a:custGeom>
              <a:avLst/>
              <a:gdLst/>
              <a:ahLst/>
              <a:cxnLst/>
              <a:rect l="l" t="t" r="r" b="b"/>
              <a:pathLst>
                <a:path w="877744" h="186790">
                  <a:moveTo>
                    <a:pt x="11615" y="0"/>
                  </a:moveTo>
                  <a:lnTo>
                    <a:pt x="866129" y="0"/>
                  </a:lnTo>
                  <a:cubicBezTo>
                    <a:pt x="869209" y="0"/>
                    <a:pt x="872164" y="1224"/>
                    <a:pt x="874342" y="3402"/>
                  </a:cubicBezTo>
                  <a:cubicBezTo>
                    <a:pt x="876520" y="5580"/>
                    <a:pt x="877744" y="8535"/>
                    <a:pt x="877744" y="11615"/>
                  </a:cubicBezTo>
                  <a:lnTo>
                    <a:pt x="877744" y="175175"/>
                  </a:lnTo>
                  <a:cubicBezTo>
                    <a:pt x="877744" y="178256"/>
                    <a:pt x="876520" y="181210"/>
                    <a:pt x="874342" y="183388"/>
                  </a:cubicBezTo>
                  <a:cubicBezTo>
                    <a:pt x="872164" y="185566"/>
                    <a:pt x="869209" y="186790"/>
                    <a:pt x="866129" y="186790"/>
                  </a:cubicBezTo>
                  <a:lnTo>
                    <a:pt x="11615" y="186790"/>
                  </a:lnTo>
                  <a:cubicBezTo>
                    <a:pt x="8535" y="186790"/>
                    <a:pt x="5580" y="185566"/>
                    <a:pt x="3402" y="183388"/>
                  </a:cubicBezTo>
                  <a:cubicBezTo>
                    <a:pt x="1224" y="181210"/>
                    <a:pt x="0" y="178256"/>
                    <a:pt x="0" y="175175"/>
                  </a:cubicBezTo>
                  <a:lnTo>
                    <a:pt x="0" y="11615"/>
                  </a:lnTo>
                  <a:cubicBezTo>
                    <a:pt x="0" y="8535"/>
                    <a:pt x="1224" y="5580"/>
                    <a:pt x="3402" y="3402"/>
                  </a:cubicBezTo>
                  <a:cubicBezTo>
                    <a:pt x="5580" y="1224"/>
                    <a:pt x="8535" y="0"/>
                    <a:pt x="11615" y="0"/>
                  </a:cubicBezTo>
                  <a:close/>
                </a:path>
              </a:pathLst>
            </a:custGeom>
            <a:solidFill>
              <a:srgbClr val="FFF6ED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77744" cy="243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8"/>
            </p:custDataLst>
          </p:nvPr>
        </p:nvSpPr>
        <p:spPr>
          <a:xfrm>
            <a:off x="9416415" y="2326005"/>
            <a:ext cx="5018405" cy="7454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单词表的图形化显示</a:t>
            </a:r>
            <a:endParaRPr lang="zh-CN" altLang="en-US" sz="3600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47800" y="4076700"/>
            <a:ext cx="6263005" cy="3364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在图形化界面中增加错误提示弹窗，当输入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是单词表中不存在的单词时弹出错误提示窗口。</a:t>
            </a:r>
            <a:endParaRPr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endParaRPr 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220200" y="4000500"/>
            <a:ext cx="6263005" cy="3364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完成</a:t>
            </a:r>
            <a:r>
              <a:rPr lang="en-US" altLang="zh-CN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查看单词表</a:t>
            </a:r>
            <a:r>
              <a:rPr lang="en-US" altLang="zh-CN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”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界面，使单词表以表格的形式显示在图形化界面中。</a:t>
            </a:r>
            <a:endParaRPr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90000"/>
              </a:lnSpc>
            </a:pPr>
            <a:endParaRPr 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3" grpId="0"/>
      <p:bldP spid="33" grpId="1"/>
      <p:bldP spid="26" grpId="0"/>
      <p:bldP spid="26" grpId="1"/>
      <p:bldP spid="34" grpId="0"/>
      <p:bldP spid="3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38781">
            <a:off x="-2746884" y="-2459810"/>
            <a:ext cx="6521379" cy="4529641"/>
          </a:xfrm>
          <a:custGeom>
            <a:avLst/>
            <a:gdLst/>
            <a:ahLst/>
            <a:cxnLst/>
            <a:rect l="l" t="t" r="r" b="b"/>
            <a:pathLst>
              <a:path w="6521379" h="4529641">
                <a:moveTo>
                  <a:pt x="0" y="0"/>
                </a:moveTo>
                <a:lnTo>
                  <a:pt x="6521379" y="0"/>
                </a:lnTo>
                <a:lnTo>
                  <a:pt x="6521379" y="4529641"/>
                </a:lnTo>
                <a:lnTo>
                  <a:pt x="0" y="452964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78899">
            <a:off x="-2195692" y="-1743860"/>
            <a:ext cx="5935399" cy="2870575"/>
          </a:xfrm>
          <a:custGeom>
            <a:avLst/>
            <a:gdLst/>
            <a:ahLst/>
            <a:cxnLst/>
            <a:rect l="l" t="t" r="r" b="b"/>
            <a:pathLst>
              <a:path w="5935399" h="2870575">
                <a:moveTo>
                  <a:pt x="0" y="0"/>
                </a:moveTo>
                <a:lnTo>
                  <a:pt x="5935400" y="0"/>
                </a:lnTo>
                <a:lnTo>
                  <a:pt x="5935400" y="2870575"/>
                </a:lnTo>
                <a:lnTo>
                  <a:pt x="0" y="2870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78899">
            <a:off x="-1969622" y="-1396066"/>
            <a:ext cx="4966856" cy="2402152"/>
          </a:xfrm>
          <a:custGeom>
            <a:avLst/>
            <a:gdLst/>
            <a:ahLst/>
            <a:cxnLst/>
            <a:rect l="l" t="t" r="r" b="b"/>
            <a:pathLst>
              <a:path w="4966856" h="2402152">
                <a:moveTo>
                  <a:pt x="0" y="0"/>
                </a:moveTo>
                <a:lnTo>
                  <a:pt x="4966856" y="0"/>
                </a:lnTo>
                <a:lnTo>
                  <a:pt x="4966856" y="2402153"/>
                </a:lnTo>
                <a:lnTo>
                  <a:pt x="0" y="2402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78899">
            <a:off x="-1592578" y="-1213713"/>
            <a:ext cx="4212767" cy="2037447"/>
          </a:xfrm>
          <a:custGeom>
            <a:avLst/>
            <a:gdLst/>
            <a:ahLst/>
            <a:cxnLst/>
            <a:rect l="l" t="t" r="r" b="b"/>
            <a:pathLst>
              <a:path w="4212767" h="2037447">
                <a:moveTo>
                  <a:pt x="0" y="0"/>
                </a:moveTo>
                <a:lnTo>
                  <a:pt x="4212767" y="0"/>
                </a:lnTo>
                <a:lnTo>
                  <a:pt x="4212767" y="2037447"/>
                </a:lnTo>
                <a:lnTo>
                  <a:pt x="0" y="2037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78899">
            <a:off x="-1193210" y="-1020564"/>
            <a:ext cx="3414032" cy="1651150"/>
          </a:xfrm>
          <a:custGeom>
            <a:avLst/>
            <a:gdLst/>
            <a:ahLst/>
            <a:cxnLst/>
            <a:rect l="l" t="t" r="r" b="b"/>
            <a:pathLst>
              <a:path w="3414032" h="1651150">
                <a:moveTo>
                  <a:pt x="0" y="0"/>
                </a:moveTo>
                <a:lnTo>
                  <a:pt x="3414032" y="0"/>
                </a:lnTo>
                <a:lnTo>
                  <a:pt x="3414032" y="1651149"/>
                </a:lnTo>
                <a:lnTo>
                  <a:pt x="0" y="165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978899">
            <a:off x="-272841" y="-225534"/>
            <a:ext cx="1573294" cy="760902"/>
          </a:xfrm>
          <a:custGeom>
            <a:avLst/>
            <a:gdLst/>
            <a:ahLst/>
            <a:cxnLst/>
            <a:rect l="l" t="t" r="r" b="b"/>
            <a:pathLst>
              <a:path w="1573294" h="760902">
                <a:moveTo>
                  <a:pt x="0" y="0"/>
                </a:moveTo>
                <a:lnTo>
                  <a:pt x="1573294" y="0"/>
                </a:lnTo>
                <a:lnTo>
                  <a:pt x="1573294" y="760902"/>
                </a:lnTo>
                <a:lnTo>
                  <a:pt x="0" y="76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218543">
            <a:off x="3368578" y="-58538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4292825" y="831362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6" y="0"/>
                </a:lnTo>
                <a:lnTo>
                  <a:pt x="3359806" y="4307445"/>
                </a:lnTo>
                <a:lnTo>
                  <a:pt x="0" y="4307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34382" y="8673644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8" y="0"/>
                </a:lnTo>
                <a:lnTo>
                  <a:pt x="4208538" y="2647871"/>
                </a:lnTo>
                <a:lnTo>
                  <a:pt x="0" y="2647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935903">
            <a:off x="2654135" y="8677557"/>
            <a:ext cx="842077" cy="1161486"/>
          </a:xfrm>
          <a:custGeom>
            <a:avLst/>
            <a:gdLst/>
            <a:ahLst/>
            <a:cxnLst/>
            <a:rect l="l" t="t" r="r" b="b"/>
            <a:pathLst>
              <a:path w="842077" h="1161486">
                <a:moveTo>
                  <a:pt x="0" y="0"/>
                </a:moveTo>
                <a:lnTo>
                  <a:pt x="842077" y="0"/>
                </a:lnTo>
                <a:lnTo>
                  <a:pt x="842077" y="1161486"/>
                </a:lnTo>
                <a:lnTo>
                  <a:pt x="0" y="1161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4139" y="9128638"/>
            <a:ext cx="753271" cy="753271"/>
          </a:xfrm>
          <a:custGeom>
            <a:avLst/>
            <a:gdLst/>
            <a:ahLst/>
            <a:cxnLst/>
            <a:rect l="l" t="t" r="r" b="b"/>
            <a:pathLst>
              <a:path w="753271" h="753271">
                <a:moveTo>
                  <a:pt x="0" y="0"/>
                </a:moveTo>
                <a:lnTo>
                  <a:pt x="753272" y="0"/>
                </a:lnTo>
                <a:lnTo>
                  <a:pt x="753272" y="753271"/>
                </a:lnTo>
                <a:lnTo>
                  <a:pt x="0" y="753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1266" y="824705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0927" y="956961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7072" y="8673644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74262" y="9349129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28551" y="-376436"/>
            <a:ext cx="3090631" cy="2939962"/>
          </a:xfrm>
          <a:custGeom>
            <a:avLst/>
            <a:gdLst/>
            <a:ahLst/>
            <a:cxnLst/>
            <a:rect l="l" t="t" r="r" b="b"/>
            <a:pathLst>
              <a:path w="3090631" h="2939962">
                <a:moveTo>
                  <a:pt x="0" y="0"/>
                </a:moveTo>
                <a:lnTo>
                  <a:pt x="3090631" y="0"/>
                </a:lnTo>
                <a:lnTo>
                  <a:pt x="3090631" y="2939962"/>
                </a:lnTo>
                <a:lnTo>
                  <a:pt x="0" y="2939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3487389" y="9349129"/>
            <a:ext cx="3163747" cy="4007870"/>
            <a:chOff x="0" y="0"/>
            <a:chExt cx="4218330" cy="5343827"/>
          </a:xfrm>
        </p:grpSpPr>
        <p:sp>
          <p:nvSpPr>
            <p:cNvPr id="19" name="Freeform 19"/>
            <p:cNvSpPr/>
            <p:nvPr/>
          </p:nvSpPr>
          <p:spPr>
            <a:xfrm rot="6978899">
              <a:off x="-296297" y="1508544"/>
              <a:ext cx="4810924" cy="2326738"/>
            </a:xfrm>
            <a:custGeom>
              <a:avLst/>
              <a:gdLst/>
              <a:ahLst/>
              <a:cxnLst/>
              <a:rect l="l" t="t" r="r" b="b"/>
              <a:pathLst>
                <a:path w="4810924" h="2326738">
                  <a:moveTo>
                    <a:pt x="0" y="0"/>
                  </a:moveTo>
                  <a:lnTo>
                    <a:pt x="4810924" y="0"/>
                  </a:lnTo>
                  <a:lnTo>
                    <a:pt x="4810924" y="2326738"/>
                  </a:lnTo>
                  <a:lnTo>
                    <a:pt x="0" y="232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6978899">
              <a:off x="68910" y="1685172"/>
              <a:ext cx="4080509" cy="1973483"/>
            </a:xfrm>
            <a:custGeom>
              <a:avLst/>
              <a:gdLst/>
              <a:ahLst/>
              <a:cxnLst/>
              <a:rect l="l" t="t" r="r" b="b"/>
              <a:pathLst>
                <a:path w="4080509" h="1973483">
                  <a:moveTo>
                    <a:pt x="0" y="0"/>
                  </a:moveTo>
                  <a:lnTo>
                    <a:pt x="4080509" y="0"/>
                  </a:lnTo>
                  <a:lnTo>
                    <a:pt x="4080509" y="1973483"/>
                  </a:lnTo>
                  <a:lnTo>
                    <a:pt x="0" y="197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6978899">
              <a:off x="455740" y="1872257"/>
              <a:ext cx="3306850" cy="1599313"/>
            </a:xfrm>
            <a:custGeom>
              <a:avLst/>
              <a:gdLst/>
              <a:ahLst/>
              <a:cxnLst/>
              <a:rect l="l" t="t" r="r" b="b"/>
              <a:pathLst>
                <a:path w="3306850" h="1599313">
                  <a:moveTo>
                    <a:pt x="0" y="0"/>
                  </a:moveTo>
                  <a:lnTo>
                    <a:pt x="3306850" y="0"/>
                  </a:lnTo>
                  <a:lnTo>
                    <a:pt x="3306850" y="1599313"/>
                  </a:lnTo>
                  <a:lnTo>
                    <a:pt x="0" y="159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6978899">
              <a:off x="1347214" y="2642328"/>
              <a:ext cx="1523901" cy="737014"/>
            </a:xfrm>
            <a:custGeom>
              <a:avLst/>
              <a:gdLst/>
              <a:ahLst/>
              <a:cxnLst/>
              <a:rect l="l" t="t" r="r" b="b"/>
              <a:pathLst>
                <a:path w="1523901" h="737014">
                  <a:moveTo>
                    <a:pt x="0" y="0"/>
                  </a:moveTo>
                  <a:lnTo>
                    <a:pt x="1523901" y="0"/>
                  </a:lnTo>
                  <a:lnTo>
                    <a:pt x="1523901" y="737014"/>
                  </a:lnTo>
                  <a:lnTo>
                    <a:pt x="0" y="737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840316" y="1259962"/>
            <a:ext cx="14607368" cy="7767077"/>
            <a:chOff x="0" y="0"/>
            <a:chExt cx="3847208" cy="20456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47208" cy="2045650"/>
            </a:xfrm>
            <a:custGeom>
              <a:avLst/>
              <a:gdLst/>
              <a:ahLst/>
              <a:cxnLst/>
              <a:rect l="l" t="t" r="r" b="b"/>
              <a:pathLst>
                <a:path w="3847208" h="2045650">
                  <a:moveTo>
                    <a:pt x="27030" y="0"/>
                  </a:moveTo>
                  <a:lnTo>
                    <a:pt x="3820178" y="0"/>
                  </a:lnTo>
                  <a:cubicBezTo>
                    <a:pt x="3835107" y="0"/>
                    <a:pt x="3847208" y="12102"/>
                    <a:pt x="3847208" y="27030"/>
                  </a:cubicBezTo>
                  <a:lnTo>
                    <a:pt x="3847208" y="2018620"/>
                  </a:lnTo>
                  <a:cubicBezTo>
                    <a:pt x="3847208" y="2025789"/>
                    <a:pt x="3844360" y="2032664"/>
                    <a:pt x="3839291" y="2037733"/>
                  </a:cubicBezTo>
                  <a:cubicBezTo>
                    <a:pt x="3834222" y="2042802"/>
                    <a:pt x="3827347" y="2045650"/>
                    <a:pt x="3820178" y="2045650"/>
                  </a:cubicBezTo>
                  <a:lnTo>
                    <a:pt x="27030" y="2045650"/>
                  </a:lnTo>
                  <a:cubicBezTo>
                    <a:pt x="19861" y="2045650"/>
                    <a:pt x="12986" y="2042802"/>
                    <a:pt x="7917" y="2037733"/>
                  </a:cubicBezTo>
                  <a:cubicBezTo>
                    <a:pt x="2848" y="2032664"/>
                    <a:pt x="0" y="2025789"/>
                    <a:pt x="0" y="2018620"/>
                  </a:cubicBezTo>
                  <a:lnTo>
                    <a:pt x="0" y="27030"/>
                  </a:lnTo>
                  <a:cubicBezTo>
                    <a:pt x="0" y="19861"/>
                    <a:pt x="2848" y="12986"/>
                    <a:pt x="7917" y="7917"/>
                  </a:cubicBezTo>
                  <a:cubicBezTo>
                    <a:pt x="12986" y="2848"/>
                    <a:pt x="19861" y="0"/>
                    <a:pt x="270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2C4D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847208" cy="208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Freeform 26"/>
          <p:cNvSpPr/>
          <p:nvPr/>
        </p:nvSpPr>
        <p:spPr>
          <a:xfrm rot="6431798">
            <a:off x="-259836" y="1646952"/>
            <a:ext cx="3301525" cy="2967245"/>
          </a:xfrm>
          <a:custGeom>
            <a:avLst/>
            <a:gdLst/>
            <a:ahLst/>
            <a:cxnLst/>
            <a:rect l="l" t="t" r="r" b="b"/>
            <a:pathLst>
              <a:path w="3301525" h="2967245">
                <a:moveTo>
                  <a:pt x="0" y="0"/>
                </a:moveTo>
                <a:lnTo>
                  <a:pt x="3301525" y="0"/>
                </a:lnTo>
                <a:lnTo>
                  <a:pt x="3301525" y="2967245"/>
                </a:lnTo>
                <a:lnTo>
                  <a:pt x="0" y="29672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254668" y="7275924"/>
            <a:ext cx="3550954" cy="3191420"/>
          </a:xfrm>
          <a:custGeom>
            <a:avLst/>
            <a:gdLst/>
            <a:ahLst/>
            <a:cxnLst/>
            <a:rect l="l" t="t" r="r" b="b"/>
            <a:pathLst>
              <a:path w="3550954" h="3191420">
                <a:moveTo>
                  <a:pt x="0" y="0"/>
                </a:moveTo>
                <a:lnTo>
                  <a:pt x="3550954" y="0"/>
                </a:lnTo>
                <a:lnTo>
                  <a:pt x="3550954" y="3191420"/>
                </a:lnTo>
                <a:lnTo>
                  <a:pt x="0" y="3191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9881069" flipH="1">
            <a:off x="15405457" y="-370405"/>
            <a:ext cx="2418676" cy="2870833"/>
          </a:xfrm>
          <a:custGeom>
            <a:avLst/>
            <a:gdLst/>
            <a:ahLst/>
            <a:cxnLst/>
            <a:rect l="l" t="t" r="r" b="b"/>
            <a:pathLst>
              <a:path w="2418676" h="2870833">
                <a:moveTo>
                  <a:pt x="2418676" y="0"/>
                </a:moveTo>
                <a:lnTo>
                  <a:pt x="0" y="0"/>
                </a:lnTo>
                <a:lnTo>
                  <a:pt x="0" y="2870833"/>
                </a:lnTo>
                <a:lnTo>
                  <a:pt x="2418676" y="2870833"/>
                </a:lnTo>
                <a:lnTo>
                  <a:pt x="2418676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TextBox 33"/>
          <p:cNvSpPr txBox="1"/>
          <p:nvPr/>
        </p:nvSpPr>
        <p:spPr>
          <a:xfrm>
            <a:off x="4038299" y="3010123"/>
            <a:ext cx="10560652" cy="209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00"/>
              </a:lnSpc>
            </a:pPr>
            <a:r>
              <a:rPr lang="en-US" sz="12285" spc="4054">
                <a:solidFill>
                  <a:srgbClr val="547884"/>
                </a:solidFill>
                <a:ea typeface="黄煜臣江西拙楷体" panose="02010600040101010101" charset="-122"/>
              </a:rPr>
              <a:t>感谢观看</a:t>
            </a:r>
            <a:endParaRPr lang="en-US" sz="12285" spc="4054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7007088" y="6138545"/>
            <a:ext cx="4273824" cy="707475"/>
            <a:chOff x="0" y="0"/>
            <a:chExt cx="1125616" cy="18633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25616" cy="186331"/>
            </a:xfrm>
            <a:custGeom>
              <a:avLst/>
              <a:gdLst/>
              <a:ahLst/>
              <a:cxnLst/>
              <a:rect l="l" t="t" r="r" b="b"/>
              <a:pathLst>
                <a:path w="1125616" h="186331">
                  <a:moveTo>
                    <a:pt x="28984" y="0"/>
                  </a:moveTo>
                  <a:lnTo>
                    <a:pt x="1096633" y="0"/>
                  </a:lnTo>
                  <a:cubicBezTo>
                    <a:pt x="1104320" y="0"/>
                    <a:pt x="1111692" y="3054"/>
                    <a:pt x="1117127" y="8489"/>
                  </a:cubicBezTo>
                  <a:cubicBezTo>
                    <a:pt x="1122563" y="13925"/>
                    <a:pt x="1125616" y="21297"/>
                    <a:pt x="1125616" y="28984"/>
                  </a:cubicBezTo>
                  <a:lnTo>
                    <a:pt x="1125616" y="157347"/>
                  </a:lnTo>
                  <a:cubicBezTo>
                    <a:pt x="1125616" y="173354"/>
                    <a:pt x="1112640" y="186331"/>
                    <a:pt x="1096633" y="186331"/>
                  </a:cubicBezTo>
                  <a:lnTo>
                    <a:pt x="28984" y="186331"/>
                  </a:lnTo>
                  <a:cubicBezTo>
                    <a:pt x="21297" y="186331"/>
                    <a:pt x="13925" y="183277"/>
                    <a:pt x="8489" y="177842"/>
                  </a:cubicBezTo>
                  <a:cubicBezTo>
                    <a:pt x="3054" y="172406"/>
                    <a:pt x="0" y="165034"/>
                    <a:pt x="0" y="157347"/>
                  </a:cubicBezTo>
                  <a:lnTo>
                    <a:pt x="0" y="28984"/>
                  </a:lnTo>
                  <a:cubicBezTo>
                    <a:pt x="0" y="21297"/>
                    <a:pt x="3054" y="13925"/>
                    <a:pt x="8489" y="8489"/>
                  </a:cubicBezTo>
                  <a:cubicBezTo>
                    <a:pt x="13925" y="3054"/>
                    <a:pt x="21297" y="0"/>
                    <a:pt x="28984" y="0"/>
                  </a:cubicBezTo>
                  <a:close/>
                </a:path>
              </a:pathLst>
            </a:custGeom>
            <a:solidFill>
              <a:srgbClr val="A2C4D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125616" cy="224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223236" y="6157201"/>
            <a:ext cx="3841528" cy="5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5" spc="519">
                <a:solidFill>
                  <a:srgbClr val="FFFFFF"/>
                </a:solidFill>
                <a:ea typeface="黄煜臣江西拙楷体" panose="02010600040101010101" charset="-122"/>
              </a:rPr>
              <a:t>汇报人：ZYT</a:t>
            </a:r>
            <a:endParaRPr lang="zh-CN" altLang="en-US" sz="3265" spc="519">
              <a:solidFill>
                <a:srgbClr val="FFFFFF"/>
              </a:solidFill>
              <a:ea typeface="黄煜臣江西拙楷体" panose="0201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4290" y="632460"/>
            <a:ext cx="1231519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318">
                <a:solidFill>
                  <a:srgbClr val="547884"/>
                </a:solidFill>
                <a:latin typeface="华文中宋" panose="02010600040101010101" charset="-122"/>
                <a:ea typeface="华文中宋" panose="02010600040101010101" charset="-122"/>
              </a:rPr>
              <a:t>提出问题</a:t>
            </a:r>
            <a:r>
              <a:rPr 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---</a:t>
            </a:r>
            <a:r>
              <a:rPr lang="zh-CN" altLang="en-US" sz="5400" spc="318">
                <a:solidFill>
                  <a:srgbClr val="547884"/>
                </a:solidFill>
                <a:ea typeface="黄煜臣江西拙楷体" panose="02010600040101010101" charset="-122"/>
                <a:cs typeface="+mn-lt"/>
              </a:rPr>
              <a:t>什么是</a:t>
            </a:r>
            <a:r>
              <a:rPr lang="en-US" altLang="zh-CN" sz="5400" spc="318">
                <a:solidFill>
                  <a:srgbClr val="547884"/>
                </a:solidFill>
                <a:ea typeface="黄煜臣江西拙楷体" panose="02010600040101010101" charset="-122"/>
                <a:cs typeface="+mn-lt"/>
              </a:rPr>
              <a:t>N-ary Trie?</a:t>
            </a:r>
            <a:endParaRPr lang="en-US" altLang="zh-CN" sz="5400" spc="318">
              <a:solidFill>
                <a:srgbClr val="547884"/>
              </a:solidFill>
              <a:ea typeface="黄煜臣江西拙楷体" panose="02010600040101010101" charset="-122"/>
              <a:cs typeface="+mn-lt"/>
            </a:endParaRPr>
          </a:p>
        </p:txBody>
      </p:sp>
      <p:sp>
        <p:nvSpPr>
          <p:cNvPr id="5" name="Freeform 5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7" name="文本框 26"/>
          <p:cNvSpPr txBox="1"/>
          <p:nvPr/>
        </p:nvSpPr>
        <p:spPr>
          <a:xfrm>
            <a:off x="3087370" y="1943100"/>
            <a:ext cx="1276477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N-ary Trie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，也叫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叉单词查找树，是利用</a:t>
            </a:r>
            <a:r>
              <a:rPr lang="en-US" altLang="zh-CN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</a:t>
            </a:r>
            <a:r>
              <a:rPr lang="zh-CN" altLang="en-US" sz="40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叉树实现单词查询的一种数据结构。</a:t>
            </a:r>
            <a:endParaRPr lang="en-US" altLang="zh-CN" sz="36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endParaRPr lang="zh-CN" altLang="en-US" sz="36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92985" y="4914900"/>
            <a:ext cx="127647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关联学过的知识：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  <a:hlinkClick r:id="" action="ppaction://hlinkshowjump?jump=nextslide"/>
              </a:rPr>
              <a:t>二叉树？</a:t>
            </a:r>
            <a:endParaRPr lang="zh-CN" altLang="en-US" sz="36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96400" y="4904740"/>
            <a:ext cx="9144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  <a:hlinkClick r:id="rId23" action="ppaction://hlinksldjump"/>
              </a:rPr>
              <a:t>霍夫曼编码和霍夫曼树？</a:t>
            </a:r>
            <a:endParaRPr lang="en-US" altLang="zh-CN" sz="36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endParaRPr lang="en-US" altLang="zh-CN" sz="36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9" grpId="0"/>
      <p:bldP spid="29" grpId="1"/>
      <p:bldP spid="17" grpId="0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4290" y="632460"/>
            <a:ext cx="1231519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关联知识</a:t>
            </a:r>
            <a:r>
              <a:rPr 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---</a:t>
            </a:r>
            <a:r>
              <a:rPr lang="zh-CN" altLang="en-US" sz="54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二叉树</a:t>
            </a:r>
            <a:endParaRPr lang="zh-CN" altLang="en-US" sz="54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5" name="Freeform 5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8" name="文本框 27"/>
          <p:cNvSpPr txBox="1"/>
          <p:nvPr/>
        </p:nvSpPr>
        <p:spPr>
          <a:xfrm>
            <a:off x="1600200" y="1790700"/>
            <a:ext cx="14141450" cy="7570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二叉树</a:t>
            </a:r>
            <a:endParaRPr lang="zh-CN" altLang="en-US" sz="36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定义：是有限个元素的集合。当二叉树非空时，有一个被称为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根</a:t>
            </a:r>
            <a:r>
              <a:rPr lang="en-US" altLang="zh-CN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(root)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的元素，余下元素被组成</a:t>
            </a: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2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个二叉树，分别成为根的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左子树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和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右子树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。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每个元素都恰好有两棵子树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。</a:t>
            </a:r>
            <a:endParaRPr lang="zh-CN" altLang="en-US" sz="36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特性：</a:t>
            </a:r>
            <a:endParaRPr lang="zh-CN" altLang="en-US" sz="36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-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包含n</a:t>
            </a: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(n&gt;0)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个元素的二叉树边数为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n-1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；</a:t>
            </a:r>
            <a:endParaRPr lang="zh-CN" altLang="en-US" sz="36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-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若树高为h</a:t>
            </a: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(h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≥</a:t>
            </a: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0),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则该二叉树最少有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h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个元素，最多有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2</a:t>
            </a:r>
            <a:r>
              <a:rPr lang="en-US" altLang="zh-CN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^h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-1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个元素；</a:t>
            </a:r>
            <a:endParaRPr lang="zh-CN" altLang="en-US" sz="36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-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包含n个元素的二叉树的高度最大为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，最小为</a:t>
            </a:r>
            <a:r>
              <a:rPr lang="en-US" altLang="zh-CN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(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log2(n+1))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。</a:t>
            </a:r>
            <a:endParaRPr lang="zh-CN" altLang="en-US" sz="36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18" name="文本框 17">
            <a:hlinkClick r:id="rId23" action="ppaction://hlinksldjump"/>
          </p:cNvPr>
          <p:cNvSpPr txBox="1"/>
          <p:nvPr/>
        </p:nvSpPr>
        <p:spPr>
          <a:xfrm>
            <a:off x="13106400" y="800100"/>
            <a:ext cx="2458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RETURN</a:t>
            </a:r>
            <a:endParaRPr lang="en-US" altLang="zh-CN" sz="36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4290" y="632460"/>
            <a:ext cx="1231519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关联知识</a:t>
            </a:r>
            <a:r>
              <a:rPr lang="en-US" sz="60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---</a:t>
            </a:r>
            <a:r>
              <a:rPr lang="zh-CN" altLang="en-US" sz="5400" spc="318">
                <a:solidFill>
                  <a:srgbClr val="547884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霍夫曼树</a:t>
            </a:r>
            <a:endParaRPr lang="zh-CN" altLang="en-US" sz="5400" spc="318">
              <a:solidFill>
                <a:srgbClr val="547884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5" name="Freeform 5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pic>
        <p:nvPicPr>
          <p:cNvPr id="17" name="图片 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0" y="2324100"/>
            <a:ext cx="5866765" cy="5501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1600200" y="1790700"/>
            <a:ext cx="93275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霍夫曼树</a:t>
            </a:r>
            <a:endParaRPr lang="zh-CN" altLang="en-US" sz="36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定义：是二叉树的一种特殊形式。二叉树的带权路径长度达到最小时成为霍夫曼树，因此又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被称为最优二叉树，其主要作用在于数据压缩和编码长度的优化。</a:t>
            </a:r>
            <a:endParaRPr lang="zh-CN" altLang="en-US"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22805" y="8115300"/>
            <a:ext cx="88049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</a:t>
            </a:r>
            <a:r>
              <a:rPr lang="zh-CN" altLang="en-US" sz="28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如右图就是就是一个二元霍夫曼Trie的示例图。</a:t>
            </a:r>
            <a:endParaRPr lang="zh-CN" altLang="en-US" sz="28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76400" y="6118225"/>
            <a:ext cx="9144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输出：是一个二元Trie，每个左子树分支用0表示，右子树分支用1表示。</a:t>
            </a:r>
            <a:endParaRPr lang="zh-CN" altLang="en-US" sz="36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4290" y="632460"/>
            <a:ext cx="1231519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CN" sz="5400" spc="318">
                <a:solidFill>
                  <a:srgbClr val="547884"/>
                </a:solidFill>
                <a:ea typeface="黄煜臣江西拙楷体" panose="02010600040101010101" charset="-122"/>
                <a:cs typeface="+mn-lt"/>
              </a:rPr>
              <a:t>N-ary Trie</a:t>
            </a:r>
            <a:endParaRPr lang="en-US" altLang="zh-CN" sz="5400" spc="318">
              <a:solidFill>
                <a:srgbClr val="547884"/>
              </a:solidFill>
              <a:ea typeface="黄煜臣江西拙楷体" panose="02010600040101010101" charset="-122"/>
              <a:cs typeface="+mn-lt"/>
            </a:endParaRPr>
          </a:p>
        </p:txBody>
      </p:sp>
      <p:sp>
        <p:nvSpPr>
          <p:cNvPr id="5" name="Freeform 5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文本框 17"/>
          <p:cNvSpPr txBox="1"/>
          <p:nvPr/>
        </p:nvSpPr>
        <p:spPr>
          <a:xfrm>
            <a:off x="1254125" y="1790700"/>
            <a:ext cx="81502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每个结点都有</a:t>
            </a:r>
            <a:r>
              <a:rPr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0</a:t>
            </a:r>
            <a:r>
              <a:rPr 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~</a:t>
            </a:r>
            <a:r>
              <a:rPr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</a:t>
            </a:r>
            <a:r>
              <a:rPr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之间任何个儿子结点</a:t>
            </a:r>
            <a:r>
              <a:rPr 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；</a:t>
            </a:r>
            <a:endParaRPr lang="zh-CN" sz="36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每个分支都用</a:t>
            </a:r>
            <a:r>
              <a:rPr lang="en-US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</a:t>
            </a:r>
            <a:r>
              <a:rPr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个相应的</a:t>
            </a:r>
            <a:r>
              <a:rPr lang="zh-CN" sz="36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各不相同</a:t>
            </a:r>
            <a:r>
              <a:rPr lang="zh-CN"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的</a:t>
            </a:r>
            <a:r>
              <a:rPr sz="36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符号表示。</a:t>
            </a:r>
            <a:endParaRPr sz="3600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19" name="图片 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15600" y="1562100"/>
            <a:ext cx="6113145" cy="74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1371600" y="5448300"/>
            <a:ext cx="790067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sz="28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例如一个电话本可用一个N-ary Trie表示，其中N=10，分别表示0~9的十个数字，具体情况如</a:t>
            </a:r>
            <a:r>
              <a:rPr 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右</a:t>
            </a:r>
            <a:r>
              <a:rPr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图所示</a:t>
            </a:r>
            <a:r>
              <a:rPr 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，可检索出</a:t>
            </a:r>
            <a:r>
              <a:rPr lang="en-US" altLang="zh-CN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“5379”</a:t>
            </a:r>
            <a:r>
              <a:rPr lang="zh-CN" altLang="en-US" sz="24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。</a:t>
            </a:r>
            <a:endParaRPr lang="zh-CN" altLang="en-US" sz="24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600200" y="7901305"/>
            <a:ext cx="1884045" cy="594995"/>
          </a:xfrm>
          <a:prstGeom prst="rightArrow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52800" y="7759065"/>
            <a:ext cx="74383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sz="2800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</a:t>
            </a:r>
            <a:r>
              <a:rPr lang="zh-CN" altLang="en-US" sz="2800" b="1" spc="318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当</a:t>
            </a:r>
            <a:r>
              <a:rPr lang="en-US" altLang="zh-CN" sz="2800" b="1" spc="318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N=26</a:t>
            </a:r>
            <a:r>
              <a:rPr lang="zh-CN" altLang="en-US" sz="2800" b="1" spc="318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时，就可以实现单词查找！</a:t>
            </a:r>
            <a:endParaRPr lang="zh-CN" altLang="en-US" sz="2800" b="1" spc="318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0"/>
      <p:bldP spid="20" grpId="1"/>
      <p:bldP spid="17" grpId="0" animBg="1"/>
      <p:bldP spid="17" grpId="1" animBg="1"/>
      <p:bldP spid="21" grpId="0"/>
      <p:bldP spid="2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4290" y="447675"/>
            <a:ext cx="778510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问题</a:t>
            </a: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描述和</a:t>
            </a: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目标</a:t>
            </a:r>
            <a:endParaRPr lang="zh-CN" altLang="en-US" sz="6000" spc="318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>
            <p:custDataLst>
              <p:tags r:id="rId23"/>
            </p:custDataLst>
          </p:nvPr>
        </p:nvSpPr>
        <p:spPr>
          <a:xfrm>
            <a:off x="2209800" y="2019300"/>
            <a:ext cx="13018770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（</a:t>
            </a:r>
            <a:r>
              <a:rPr lang="en-US" altLang="zh-CN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</a:t>
            </a:r>
            <a:r>
              <a:rPr lang="zh-CN" altLang="en-US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r>
              <a:rPr lang="en-US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设计并实现N-ary Trie的ADT（N=26，建立在英语上的Trie），该ADT包括Trie的组织存储以及其上的基本操作：包括初始化，查找，插入，删除等。</a:t>
            </a:r>
            <a:endParaRPr lang="en-US" sz="3200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（</a:t>
            </a:r>
            <a:r>
              <a:rPr lang="en-US" altLang="zh-CN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</a:t>
            </a:r>
            <a:r>
              <a:rPr lang="zh-CN" altLang="en-US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r>
              <a:rPr lang="en-US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应用Trie结构实现文本文档的索引化。首先扫描文本文档（存放在txt文件中），然后在此基础上用Trie登记单词出现的位置（行号），最后在Trie上实现查询。</a:t>
            </a:r>
            <a:endParaRPr lang="en-US" sz="3200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（</a:t>
            </a:r>
            <a:r>
              <a:rPr lang="en-US" altLang="zh-CN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3</a:t>
            </a:r>
            <a:r>
              <a:rPr lang="zh-CN" altLang="en-US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r>
              <a:rPr lang="en-US" sz="3200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用户输入的查询可以是针对一个单词的，也可是针对一个字符序列的（以某几个字母开头的单词）。</a:t>
            </a:r>
            <a:endParaRPr lang="en-US" sz="3200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419600" y="3577590"/>
            <a:ext cx="12146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➯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设计并实现具有基础功能的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N-ary Trie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数据结构</a:t>
            </a:r>
            <a:endParaRPr lang="zh-CN" altLang="en-US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24600" y="5905500"/>
            <a:ext cx="10590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➯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利用</a:t>
            </a:r>
            <a:r>
              <a:rPr lang="en-US" altLang="zh-CN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Trie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结构实现外部文档的单词查询，输出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行号</a:t>
            </a:r>
            <a:endParaRPr lang="zh-CN" altLang="en-US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53200" y="7886700"/>
            <a:ext cx="7401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➯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实现单词整体查询以及</a:t>
            </a:r>
            <a:r>
              <a:rPr lang="zh-CN" altLang="en-US" sz="3200" b="1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前缀查询</a:t>
            </a:r>
            <a:endParaRPr lang="zh-CN" altLang="en-US" sz="3200" b="1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-341952" y="-490421"/>
            <a:ext cx="1687181" cy="1604931"/>
          </a:xfrm>
          <a:custGeom>
            <a:avLst/>
            <a:gdLst/>
            <a:ahLst/>
            <a:cxnLst/>
            <a:rect l="l" t="t" r="r" b="b"/>
            <a:pathLst>
              <a:path w="1687181" h="1604931">
                <a:moveTo>
                  <a:pt x="0" y="0"/>
                </a:moveTo>
                <a:lnTo>
                  <a:pt x="1687180" y="0"/>
                </a:lnTo>
                <a:lnTo>
                  <a:pt x="1687180" y="1604931"/>
                </a:lnTo>
                <a:lnTo>
                  <a:pt x="0" y="16049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580154" flipH="1">
            <a:off x="-282192" y="228978"/>
            <a:ext cx="1317015" cy="1563223"/>
          </a:xfrm>
          <a:custGeom>
            <a:avLst/>
            <a:gdLst/>
            <a:ahLst/>
            <a:cxnLst/>
            <a:rect l="l" t="t" r="r" b="b"/>
            <a:pathLst>
              <a:path w="1317015" h="1563223">
                <a:moveTo>
                  <a:pt x="1317015" y="0"/>
                </a:moveTo>
                <a:lnTo>
                  <a:pt x="0" y="0"/>
                </a:lnTo>
                <a:lnTo>
                  <a:pt x="0" y="1563223"/>
                </a:lnTo>
                <a:lnTo>
                  <a:pt x="1317015" y="1563223"/>
                </a:lnTo>
                <a:lnTo>
                  <a:pt x="13170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502432">
            <a:off x="15718735" y="8303529"/>
            <a:ext cx="2660934" cy="3411454"/>
          </a:xfrm>
          <a:custGeom>
            <a:avLst/>
            <a:gdLst/>
            <a:ahLst/>
            <a:cxnLst/>
            <a:rect l="l" t="t" r="r" b="b"/>
            <a:pathLst>
              <a:path w="2660934" h="3411454">
                <a:moveTo>
                  <a:pt x="0" y="0"/>
                </a:moveTo>
                <a:lnTo>
                  <a:pt x="2660934" y="0"/>
                </a:lnTo>
                <a:lnTo>
                  <a:pt x="2660934" y="3411454"/>
                </a:lnTo>
                <a:lnTo>
                  <a:pt x="0" y="341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02432">
            <a:off x="15894830" y="9852957"/>
            <a:ext cx="232934" cy="232934"/>
          </a:xfrm>
          <a:custGeom>
            <a:avLst/>
            <a:gdLst/>
            <a:ahLst/>
            <a:cxnLst/>
            <a:rect l="l" t="t" r="r" b="b"/>
            <a:pathLst>
              <a:path w="232934" h="232934">
                <a:moveTo>
                  <a:pt x="0" y="0"/>
                </a:moveTo>
                <a:lnTo>
                  <a:pt x="232934" y="0"/>
                </a:lnTo>
                <a:lnTo>
                  <a:pt x="232934" y="232934"/>
                </a:lnTo>
                <a:lnTo>
                  <a:pt x="0" y="23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76467">
            <a:off x="15703545" y="10310515"/>
            <a:ext cx="2691314" cy="1301618"/>
          </a:xfrm>
          <a:custGeom>
            <a:avLst/>
            <a:gdLst/>
            <a:ahLst/>
            <a:cxnLst/>
            <a:rect l="l" t="t" r="r" b="b"/>
            <a:pathLst>
              <a:path w="2691314" h="1301618">
                <a:moveTo>
                  <a:pt x="0" y="0"/>
                </a:moveTo>
                <a:lnTo>
                  <a:pt x="2691314" y="0"/>
                </a:lnTo>
                <a:lnTo>
                  <a:pt x="2691314" y="1301617"/>
                </a:lnTo>
                <a:lnTo>
                  <a:pt x="0" y="130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176467">
            <a:off x="15907848" y="10409323"/>
            <a:ext cx="2282708" cy="1104000"/>
          </a:xfrm>
          <a:custGeom>
            <a:avLst/>
            <a:gdLst/>
            <a:ahLst/>
            <a:cxnLst/>
            <a:rect l="l" t="t" r="r" b="b"/>
            <a:pathLst>
              <a:path w="2282708" h="1104000">
                <a:moveTo>
                  <a:pt x="0" y="0"/>
                </a:moveTo>
                <a:lnTo>
                  <a:pt x="2282708" y="0"/>
                </a:lnTo>
                <a:lnTo>
                  <a:pt x="2282708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76467">
            <a:off x="16124247" y="10513982"/>
            <a:ext cx="1849909" cy="894683"/>
          </a:xfrm>
          <a:custGeom>
            <a:avLst/>
            <a:gdLst/>
            <a:ahLst/>
            <a:cxnLst/>
            <a:rect l="l" t="t" r="r" b="b"/>
            <a:pathLst>
              <a:path w="1849909" h="894683">
                <a:moveTo>
                  <a:pt x="0" y="0"/>
                </a:moveTo>
                <a:lnTo>
                  <a:pt x="1849910" y="0"/>
                </a:lnTo>
                <a:lnTo>
                  <a:pt x="1849910" y="894683"/>
                </a:lnTo>
                <a:lnTo>
                  <a:pt x="0" y="89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31389" y="7628809"/>
            <a:ext cx="2648621" cy="2380448"/>
          </a:xfrm>
          <a:custGeom>
            <a:avLst/>
            <a:gdLst/>
            <a:ahLst/>
            <a:cxnLst/>
            <a:rect l="l" t="t" r="r" b="b"/>
            <a:pathLst>
              <a:path w="2648621" h="2380448">
                <a:moveTo>
                  <a:pt x="0" y="0"/>
                </a:moveTo>
                <a:lnTo>
                  <a:pt x="2648621" y="0"/>
                </a:lnTo>
                <a:lnTo>
                  <a:pt x="2648621" y="2380447"/>
                </a:lnTo>
                <a:lnTo>
                  <a:pt x="0" y="2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3203678">
            <a:off x="-1727953" y="8923422"/>
            <a:ext cx="4208537" cy="2647871"/>
          </a:xfrm>
          <a:custGeom>
            <a:avLst/>
            <a:gdLst/>
            <a:ahLst/>
            <a:cxnLst/>
            <a:rect l="l" t="t" r="r" b="b"/>
            <a:pathLst>
              <a:path w="4208537" h="2647871">
                <a:moveTo>
                  <a:pt x="0" y="0"/>
                </a:moveTo>
                <a:lnTo>
                  <a:pt x="4208537" y="0"/>
                </a:lnTo>
                <a:lnTo>
                  <a:pt x="4208537" y="2647872"/>
                </a:lnTo>
                <a:lnTo>
                  <a:pt x="0" y="264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99741">
            <a:off x="267461" y="9398019"/>
            <a:ext cx="563318" cy="776990"/>
          </a:xfrm>
          <a:custGeom>
            <a:avLst/>
            <a:gdLst/>
            <a:ahLst/>
            <a:cxnLst/>
            <a:rect l="l" t="t" r="r" b="b"/>
            <a:pathLst>
              <a:path w="563318" h="776990">
                <a:moveTo>
                  <a:pt x="0" y="0"/>
                </a:moveTo>
                <a:lnTo>
                  <a:pt x="563317" y="0"/>
                </a:lnTo>
                <a:lnTo>
                  <a:pt x="563317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8630">
            <a:off x="16753131" y="-1143132"/>
            <a:ext cx="3359807" cy="4307444"/>
          </a:xfrm>
          <a:custGeom>
            <a:avLst/>
            <a:gdLst/>
            <a:ahLst/>
            <a:cxnLst/>
            <a:rect l="l" t="t" r="r" b="b"/>
            <a:pathLst>
              <a:path w="3359807" h="4307444">
                <a:moveTo>
                  <a:pt x="0" y="0"/>
                </a:moveTo>
                <a:lnTo>
                  <a:pt x="3359807" y="0"/>
                </a:lnTo>
                <a:lnTo>
                  <a:pt x="3359807" y="4307444"/>
                </a:lnTo>
                <a:lnTo>
                  <a:pt x="0" y="430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395655">
            <a:off x="17408062" y="340679"/>
            <a:ext cx="616007" cy="616007"/>
          </a:xfrm>
          <a:custGeom>
            <a:avLst/>
            <a:gdLst/>
            <a:ahLst/>
            <a:cxnLst/>
            <a:rect l="l" t="t" r="r" b="b"/>
            <a:pathLst>
              <a:path w="616007" h="616007">
                <a:moveTo>
                  <a:pt x="0" y="0"/>
                </a:moveTo>
                <a:lnTo>
                  <a:pt x="616007" y="0"/>
                </a:lnTo>
                <a:lnTo>
                  <a:pt x="616007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395655">
            <a:off x="16893057" y="1524255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1"/>
                </a:lnTo>
                <a:lnTo>
                  <a:pt x="0" y="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395655">
            <a:off x="17824428" y="2364108"/>
            <a:ext cx="312290" cy="312290"/>
          </a:xfrm>
          <a:custGeom>
            <a:avLst/>
            <a:gdLst/>
            <a:ahLst/>
            <a:cxnLst/>
            <a:rect l="l" t="t" r="r" b="b"/>
            <a:pathLst>
              <a:path w="312290" h="312290">
                <a:moveTo>
                  <a:pt x="0" y="0"/>
                </a:moveTo>
                <a:lnTo>
                  <a:pt x="312290" y="0"/>
                </a:lnTo>
                <a:lnTo>
                  <a:pt x="312290" y="312290"/>
                </a:lnTo>
                <a:lnTo>
                  <a:pt x="0" y="312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04103" y="447675"/>
            <a:ext cx="359104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输入</a:t>
            </a:r>
            <a:r>
              <a:rPr lang="zh-CN" altLang="en-US" sz="6000" spc="318">
                <a:solidFill>
                  <a:srgbClr val="547884"/>
                </a:solidFill>
                <a:ea typeface="黄煜臣江西拙楷体" panose="02010600040101010101" charset="-122"/>
              </a:rPr>
              <a:t>说明</a:t>
            </a:r>
            <a:endParaRPr lang="zh-CN" altLang="en-US" sz="6000" spc="318">
              <a:solidFill>
                <a:srgbClr val="547884"/>
              </a:solidFill>
              <a:ea typeface="黄煜臣江西拙楷体" panose="0201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52600" y="2095500"/>
            <a:ext cx="8804910" cy="2749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·easyx+VS2022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图形化界面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鼠标点击</a:t>
            </a: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+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键盘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输入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en-US" altLang="zh-CN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·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文件</a:t>
            </a:r>
            <a:r>
              <a:rPr lang="zh-CN" altLang="en-US" sz="3200" b="1" spc="318">
                <a:solidFill>
                  <a:srgbClr val="547884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读入</a:t>
            </a:r>
            <a:endParaRPr lang="zh-CN" altLang="en-US" sz="3200" b="1" spc="318">
              <a:solidFill>
                <a:srgbClr val="547884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481.85055118110233,&quot;left&quot;:152.21425196850393,&quot;top&quot;:183.13007874015747,&quot;width&quot;:1135.571496062992}"/>
</p:tagLst>
</file>

<file path=ppt/tags/tag10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11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12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13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14.xml><?xml version="1.0" encoding="utf-8"?>
<p:tagLst xmlns:p="http://schemas.openxmlformats.org/presentationml/2006/main">
  <p:tag name="KSO_WM_DIAGRAM_VIRTUALLY_FRAME" val="{&quot;height&quot;:312.0922047244094,&quot;left&quot;:157.9340157480315,&quot;top&quot;:247.25622047244096,&quot;width&quot;:1195.6270078740158}"/>
</p:tagLst>
</file>

<file path=ppt/tags/tag15.xml><?xml version="1.0" encoding="utf-8"?>
<p:tagLst xmlns:p="http://schemas.openxmlformats.org/presentationml/2006/main">
  <p:tag name="KSO_WM_DIAGRAM_VIRTUALLY_FRAME" val="{&quot;height&quot;:292.34,&quot;left&quot;:185.955905511811,&quot;top&quot;:243,&quot;width&quot;:1068.088188976378}"/>
</p:tagLst>
</file>

<file path=ppt/tags/tag16.xml><?xml version="1.0" encoding="utf-8"?>
<p:tagLst xmlns:p="http://schemas.openxmlformats.org/presentationml/2006/main">
  <p:tag name="KSO_WM_DIAGRAM_VIRTUALLY_FRAME" val="{&quot;height&quot;:292.34,&quot;left&quot;:185.955905511811,&quot;top&quot;:243,&quot;width&quot;:1068.088188976378}"/>
</p:tagLst>
</file>

<file path=ppt/tags/tag17.xml><?xml version="1.0" encoding="utf-8"?>
<p:tagLst xmlns:p="http://schemas.openxmlformats.org/presentationml/2006/main">
  <p:tag name="KSO_WM_DIAGRAM_VIRTUALLY_FRAME" val="{&quot;height&quot;:292.34,&quot;left&quot;:185.955905511811,&quot;top&quot;:243,&quot;width&quot;:1068.088188976378}"/>
</p:tagLst>
</file>

<file path=ppt/tags/tag18.xml><?xml version="1.0" encoding="utf-8"?>
<p:tagLst xmlns:p="http://schemas.openxmlformats.org/presentationml/2006/main">
  <p:tag name="KSO_WM_DIAGRAM_VIRTUALLY_FRAME" val="{&quot;height&quot;:292.34,&quot;left&quot;:185.955905511811,&quot;top&quot;:243,&quot;width&quot;:1068.088188976378}"/>
</p:tagLst>
</file>

<file path=ppt/tags/tag19.xml><?xml version="1.0" encoding="utf-8"?>
<p:tagLst xmlns:p="http://schemas.openxmlformats.org/presentationml/2006/main">
  <p:tag name="KSO_WM_DIAGRAM_VIRTUALLY_FRAME" val="{&quot;height&quot;:292.34,&quot;left&quot;:185.955905511811,&quot;top&quot;:243,&quot;width&quot;:1068.088188976378}"/>
</p:tagLst>
</file>

<file path=ppt/tags/tag2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20.xml><?xml version="1.0" encoding="utf-8"?>
<p:tagLst xmlns:p="http://schemas.openxmlformats.org/presentationml/2006/main">
  <p:tag name="KSO_WM_DIAGRAM_VIRTUALLY_FRAME" val="{&quot;height&quot;:292.34,&quot;left&quot;:185.955905511811,&quot;top&quot;:243,&quot;width&quot;:1068.088188976378}"/>
</p:tagLst>
</file>

<file path=ppt/tags/tag21.xml><?xml version="1.0" encoding="utf-8"?>
<p:tagLst xmlns:p="http://schemas.openxmlformats.org/presentationml/2006/main">
  <p:tag name="KSO_WM_DIAGRAM_VIRTUALLY_FRAME" val="{&quot;height&quot;:292.34,&quot;left&quot;:185.955905511811,&quot;top&quot;:243,&quot;width&quot;:1068.088188976378}"/>
</p:tagLst>
</file>

<file path=ppt/tags/tag22.xml><?xml version="1.0" encoding="utf-8"?>
<p:tagLst xmlns:p="http://schemas.openxmlformats.org/presentationml/2006/main">
  <p:tag name="commondata" val="eyJoZGlkIjoiNzM2ZGU0YzViNGU0NjAyYjhmZmE5ODY1NjcwOTliOWQifQ=="/>
</p:tagLst>
</file>

<file path=ppt/tags/tag3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4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5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6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7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8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ags/tag9.xml><?xml version="1.0" encoding="utf-8"?>
<p:tagLst xmlns:p="http://schemas.openxmlformats.org/presentationml/2006/main">
  <p:tag name="KSO_WM_DIAGRAM_VIRTUALLY_FRAME" val="{&quot;height&quot;:379.3207874015749,&quot;left&quot;:252.31751968503937,&quot;top&quot;:327.21732283464564,&quot;width&quot;:935.364921259842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3600</Words>
  <Application>WPS 演示</Application>
  <PresentationFormat>On-screen Show (4:3)</PresentationFormat>
  <Paragraphs>275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Arial</vt:lpstr>
      <vt:lpstr>宋体</vt:lpstr>
      <vt:lpstr>Wingdings</vt:lpstr>
      <vt:lpstr>黄煜臣江西拙楷体</vt:lpstr>
      <vt:lpstr>华文新魏</vt:lpstr>
      <vt:lpstr>Advanit</vt:lpstr>
      <vt:lpstr>Microsoft Himalaya</vt:lpstr>
      <vt:lpstr>华文中宋</vt:lpstr>
      <vt:lpstr>新宋体</vt:lpstr>
      <vt:lpstr>方正粗黑宋简体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蓝色莫兰迪风教育培训课堂展示通用模板演示文稿</dc:title>
  <dc:creator/>
  <cp:lastModifiedBy>张与同</cp:lastModifiedBy>
  <cp:revision>14</cp:revision>
  <dcterms:created xsi:type="dcterms:W3CDTF">2006-08-16T00:00:00Z</dcterms:created>
  <dcterms:modified xsi:type="dcterms:W3CDTF">2025-05-29T13:37:39Z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03CE21876BE042C09BED444A7539BB02_12</vt:lpwstr>
  </property>
  <property fmtid="{D5CDD505-2E9C-101B-9397-08002B2CF9AE}" pid="3" name="KSOProductBuildVer">
    <vt:lpwstr>2052-12.1.0.16929</vt:lpwstr>
  </property>
</Properties>
</file>